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713" r:id="rId3"/>
    <p:sldMasterId id="2147483727" r:id="rId4"/>
  </p:sldMasterIdLst>
  <p:notesMasterIdLst>
    <p:notesMasterId r:id="rId39"/>
  </p:notesMasterIdLst>
  <p:sldIdLst>
    <p:sldId id="318" r:id="rId5"/>
    <p:sldId id="321" r:id="rId6"/>
    <p:sldId id="305" r:id="rId7"/>
    <p:sldId id="277" r:id="rId8"/>
    <p:sldId id="337" r:id="rId9"/>
    <p:sldId id="338" r:id="rId10"/>
    <p:sldId id="339" r:id="rId11"/>
    <p:sldId id="278" r:id="rId12"/>
    <p:sldId id="324" r:id="rId13"/>
    <p:sldId id="281" r:id="rId14"/>
    <p:sldId id="283" r:id="rId15"/>
    <p:sldId id="290" r:id="rId16"/>
    <p:sldId id="296" r:id="rId17"/>
    <p:sldId id="307" r:id="rId18"/>
    <p:sldId id="302" r:id="rId19"/>
    <p:sldId id="322" r:id="rId20"/>
    <p:sldId id="334" r:id="rId21"/>
    <p:sldId id="343" r:id="rId22"/>
    <p:sldId id="344" r:id="rId23"/>
    <p:sldId id="345" r:id="rId24"/>
    <p:sldId id="346" r:id="rId25"/>
    <p:sldId id="347" r:id="rId26"/>
    <p:sldId id="348" r:id="rId27"/>
    <p:sldId id="349" r:id="rId28"/>
    <p:sldId id="342" r:id="rId29"/>
    <p:sldId id="333" r:id="rId30"/>
    <p:sldId id="350" r:id="rId31"/>
    <p:sldId id="303" r:id="rId32"/>
    <p:sldId id="282" r:id="rId33"/>
    <p:sldId id="297" r:id="rId34"/>
    <p:sldId id="298" r:id="rId35"/>
    <p:sldId id="299" r:id="rId36"/>
    <p:sldId id="300" r:id="rId37"/>
    <p:sldId id="301" r:id="rId38"/>
  </p:sldIdLst>
  <p:sldSz cx="12192000" cy="6858000"/>
  <p:notesSz cx="6742113"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AGHTY, ROISIN" initials="GR" lastIdx="9" clrIdx="0">
    <p:extLst>
      <p:ext uri="{19B8F6BF-5375-455C-9EA6-DF929625EA0E}">
        <p15:presenceInfo xmlns:p15="http://schemas.microsoft.com/office/powerpoint/2012/main" userId="S-1-5-21-4153117351-1444607597-2867050581-5621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2060"/>
    <a:srgbClr val="00BFB3"/>
    <a:srgbClr val="007396"/>
    <a:srgbClr val="4F90C8"/>
    <a:srgbClr val="009EFE"/>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4660"/>
  </p:normalViewPr>
  <p:slideViewPr>
    <p:cSldViewPr snapToGrid="0">
      <p:cViewPr varScale="1">
        <p:scale>
          <a:sx n="82" d="100"/>
          <a:sy n="82" d="100"/>
        </p:scale>
        <p:origin x="70" y="77"/>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175CEE-E8BA-4613-8715-A5737F4D47DD}" type="doc">
      <dgm:prSet loTypeId="urn:microsoft.com/office/officeart/2005/8/layout/cycle8" loCatId="cycle" qsTypeId="urn:microsoft.com/office/officeart/2005/8/quickstyle/simple1" qsCatId="simple" csTypeId="urn:microsoft.com/office/officeart/2005/8/colors/accent3_5" csCatId="accent3" phldr="1"/>
      <dgm:spPr/>
    </dgm:pt>
    <dgm:pt modelId="{50515262-4CEC-4635-9058-A803C7F27DD1}">
      <dgm:prSet phldrT="[Text]" custT="1"/>
      <dgm:spPr>
        <a:solidFill>
          <a:srgbClr val="609BCD"/>
        </a:solidFill>
      </dgm:spPr>
      <dgm:t>
        <a:bodyPr lIns="0" rIns="0"/>
        <a:lstStyle/>
        <a:p>
          <a:endParaRPr lang="en-GB" sz="1000" dirty="0"/>
        </a:p>
        <a:p>
          <a:endParaRPr lang="en-GB" sz="1000" dirty="0"/>
        </a:p>
        <a:p>
          <a:r>
            <a:rPr lang="en-GB" sz="1000" dirty="0"/>
            <a:t>Sophisticated pricing rewarding well managed buildings </a:t>
          </a:r>
        </a:p>
      </dgm:t>
    </dgm:pt>
    <dgm:pt modelId="{738DFD21-229C-4D20-ACD1-DBCEBC6EC71C}" type="parTrans" cxnId="{1C5D3F63-69E3-42D9-8FAA-CC069A69E40F}">
      <dgm:prSet/>
      <dgm:spPr/>
      <dgm:t>
        <a:bodyPr/>
        <a:lstStyle/>
        <a:p>
          <a:endParaRPr lang="en-US"/>
        </a:p>
      </dgm:t>
    </dgm:pt>
    <dgm:pt modelId="{89758894-8C7C-4E24-BC22-426BDA17867F}" type="sibTrans" cxnId="{1C5D3F63-69E3-42D9-8FAA-CC069A69E40F}">
      <dgm:prSet/>
      <dgm:spPr/>
      <dgm:t>
        <a:bodyPr/>
        <a:lstStyle/>
        <a:p>
          <a:endParaRPr lang="en-US"/>
        </a:p>
      </dgm:t>
    </dgm:pt>
    <dgm:pt modelId="{54C468C2-D584-462A-B950-A91AC950B209}">
      <dgm:prSet phldrT="[Text]" custT="1"/>
      <dgm:spPr>
        <a:solidFill>
          <a:srgbClr val="609BCD"/>
        </a:solidFill>
      </dgm:spPr>
      <dgm:t>
        <a:bodyPr/>
        <a:lstStyle/>
        <a:p>
          <a:r>
            <a:rPr lang="en-GB" sz="1000" dirty="0"/>
            <a:t>Early loss detection/ prevention</a:t>
          </a:r>
        </a:p>
        <a:p>
          <a:endParaRPr lang="en-GB" sz="1000" dirty="0"/>
        </a:p>
      </dgm:t>
    </dgm:pt>
    <dgm:pt modelId="{DB21C7DF-228C-4DF2-BD6F-F6A9132F2A97}" type="parTrans" cxnId="{FAE42FEE-A594-4EE1-A758-76D5948DF131}">
      <dgm:prSet/>
      <dgm:spPr/>
      <dgm:t>
        <a:bodyPr/>
        <a:lstStyle/>
        <a:p>
          <a:endParaRPr lang="en-US"/>
        </a:p>
      </dgm:t>
    </dgm:pt>
    <dgm:pt modelId="{F304AE48-72AF-4BA5-8DAD-A0F65ABD21D5}" type="sibTrans" cxnId="{FAE42FEE-A594-4EE1-A758-76D5948DF131}">
      <dgm:prSet/>
      <dgm:spPr/>
      <dgm:t>
        <a:bodyPr/>
        <a:lstStyle/>
        <a:p>
          <a:endParaRPr lang="en-US"/>
        </a:p>
      </dgm:t>
    </dgm:pt>
    <dgm:pt modelId="{7EFCAB10-0548-4101-9C66-6BCC1F1516A1}">
      <dgm:prSet phldrT="[Text]" custT="1"/>
      <dgm:spPr>
        <a:solidFill>
          <a:srgbClr val="609BCD"/>
        </a:solidFill>
      </dgm:spPr>
      <dgm:t>
        <a:bodyPr/>
        <a:lstStyle/>
        <a:p>
          <a:r>
            <a:rPr lang="en-GB" sz="1000" dirty="0">
              <a:solidFill>
                <a:schemeClr val="bg1"/>
              </a:solidFill>
            </a:rPr>
            <a:t>Advanced risk selection</a:t>
          </a:r>
        </a:p>
        <a:p>
          <a:endParaRPr lang="en-GB" sz="1000" dirty="0">
            <a:solidFill>
              <a:schemeClr val="bg1"/>
            </a:solidFill>
          </a:endParaRPr>
        </a:p>
      </dgm:t>
    </dgm:pt>
    <dgm:pt modelId="{2853F563-106E-41C6-943E-56091E0B1B79}" type="parTrans" cxnId="{DE265197-365C-4657-9811-8DB643A15514}">
      <dgm:prSet/>
      <dgm:spPr/>
      <dgm:t>
        <a:bodyPr/>
        <a:lstStyle/>
        <a:p>
          <a:endParaRPr lang="en-US"/>
        </a:p>
      </dgm:t>
    </dgm:pt>
    <dgm:pt modelId="{D2ED4348-F577-4E8B-8788-68CD5FC7AAAE}" type="sibTrans" cxnId="{DE265197-365C-4657-9811-8DB643A15514}">
      <dgm:prSet/>
      <dgm:spPr/>
      <dgm:t>
        <a:bodyPr/>
        <a:lstStyle/>
        <a:p>
          <a:endParaRPr lang="en-US"/>
        </a:p>
      </dgm:t>
    </dgm:pt>
    <dgm:pt modelId="{0B292257-8AD2-4472-8C3F-EFFF10B1F486}">
      <dgm:prSet phldrT="[Text]" custT="1"/>
      <dgm:spPr>
        <a:solidFill>
          <a:srgbClr val="609BCD"/>
        </a:solidFill>
      </dgm:spPr>
      <dgm:t>
        <a:bodyPr/>
        <a:lstStyle/>
        <a:p>
          <a:endParaRPr lang="en-GB" sz="1100" dirty="0"/>
        </a:p>
        <a:p>
          <a:r>
            <a:rPr lang="en-GB" sz="1000" dirty="0"/>
            <a:t>Risk engineering insights to customer</a:t>
          </a:r>
        </a:p>
      </dgm:t>
    </dgm:pt>
    <dgm:pt modelId="{342410F4-D294-4B51-822D-852EC7EDA63E}" type="parTrans" cxnId="{05966A4F-B159-4DEF-BAA9-D83C11F9FBB5}">
      <dgm:prSet/>
      <dgm:spPr/>
      <dgm:t>
        <a:bodyPr/>
        <a:lstStyle/>
        <a:p>
          <a:endParaRPr lang="en-US"/>
        </a:p>
      </dgm:t>
    </dgm:pt>
    <dgm:pt modelId="{BD7127A2-6D30-428C-88BB-5C8E415B0EB2}" type="sibTrans" cxnId="{05966A4F-B159-4DEF-BAA9-D83C11F9FBB5}">
      <dgm:prSet/>
      <dgm:spPr/>
      <dgm:t>
        <a:bodyPr/>
        <a:lstStyle/>
        <a:p>
          <a:endParaRPr lang="en-US"/>
        </a:p>
      </dgm:t>
    </dgm:pt>
    <dgm:pt modelId="{B70069FA-0932-4E49-A89A-6AEF09C663F1}" type="pres">
      <dgm:prSet presAssocID="{E5175CEE-E8BA-4613-8715-A5737F4D47DD}" presName="compositeShape" presStyleCnt="0">
        <dgm:presLayoutVars>
          <dgm:chMax val="7"/>
          <dgm:dir/>
          <dgm:resizeHandles val="exact"/>
        </dgm:presLayoutVars>
      </dgm:prSet>
      <dgm:spPr/>
    </dgm:pt>
    <dgm:pt modelId="{3269F125-C506-4E5E-8A81-8BA1BE16EDA5}" type="pres">
      <dgm:prSet presAssocID="{E5175CEE-E8BA-4613-8715-A5737F4D47DD}" presName="wedge1" presStyleLbl="node1" presStyleIdx="0" presStyleCnt="4"/>
      <dgm:spPr/>
    </dgm:pt>
    <dgm:pt modelId="{1F13DAF7-10A5-4646-BF48-A503B397B088}" type="pres">
      <dgm:prSet presAssocID="{E5175CEE-E8BA-4613-8715-A5737F4D47DD}" presName="dummy1a" presStyleCnt="0"/>
      <dgm:spPr/>
    </dgm:pt>
    <dgm:pt modelId="{D27C4934-4467-446D-9048-0A275F48F788}" type="pres">
      <dgm:prSet presAssocID="{E5175CEE-E8BA-4613-8715-A5737F4D47DD}" presName="dummy1b" presStyleCnt="0"/>
      <dgm:spPr/>
    </dgm:pt>
    <dgm:pt modelId="{BAA5082B-A90B-4BBD-A72F-0B1B37226426}" type="pres">
      <dgm:prSet presAssocID="{E5175CEE-E8BA-4613-8715-A5737F4D47DD}" presName="wedge1Tx" presStyleLbl="node1" presStyleIdx="0" presStyleCnt="4">
        <dgm:presLayoutVars>
          <dgm:chMax val="0"/>
          <dgm:chPref val="0"/>
          <dgm:bulletEnabled val="1"/>
        </dgm:presLayoutVars>
      </dgm:prSet>
      <dgm:spPr/>
    </dgm:pt>
    <dgm:pt modelId="{75BDD4DE-49F3-45C0-9E17-6A7920C3ECB8}" type="pres">
      <dgm:prSet presAssocID="{E5175CEE-E8BA-4613-8715-A5737F4D47DD}" presName="wedge2" presStyleLbl="node1" presStyleIdx="1" presStyleCnt="4"/>
      <dgm:spPr/>
    </dgm:pt>
    <dgm:pt modelId="{6CDB3DAE-E73B-437F-BA27-5D5DD8E29015}" type="pres">
      <dgm:prSet presAssocID="{E5175CEE-E8BA-4613-8715-A5737F4D47DD}" presName="dummy2a" presStyleCnt="0"/>
      <dgm:spPr/>
    </dgm:pt>
    <dgm:pt modelId="{95D41266-D940-48B2-84F2-9ADBC62060C0}" type="pres">
      <dgm:prSet presAssocID="{E5175CEE-E8BA-4613-8715-A5737F4D47DD}" presName="dummy2b" presStyleCnt="0"/>
      <dgm:spPr/>
    </dgm:pt>
    <dgm:pt modelId="{6232E034-31EA-4BA5-B89B-E7D062F4354F}" type="pres">
      <dgm:prSet presAssocID="{E5175CEE-E8BA-4613-8715-A5737F4D47DD}" presName="wedge2Tx" presStyleLbl="node1" presStyleIdx="1" presStyleCnt="4">
        <dgm:presLayoutVars>
          <dgm:chMax val="0"/>
          <dgm:chPref val="0"/>
          <dgm:bulletEnabled val="1"/>
        </dgm:presLayoutVars>
      </dgm:prSet>
      <dgm:spPr/>
    </dgm:pt>
    <dgm:pt modelId="{46AACCCC-2CF3-4412-B7BF-675F0EBCEC9D}" type="pres">
      <dgm:prSet presAssocID="{E5175CEE-E8BA-4613-8715-A5737F4D47DD}" presName="wedge3" presStyleLbl="node1" presStyleIdx="2" presStyleCnt="4"/>
      <dgm:spPr/>
    </dgm:pt>
    <dgm:pt modelId="{495EE736-EF01-41CD-A407-C2C31EE1C451}" type="pres">
      <dgm:prSet presAssocID="{E5175CEE-E8BA-4613-8715-A5737F4D47DD}" presName="dummy3a" presStyleCnt="0"/>
      <dgm:spPr/>
    </dgm:pt>
    <dgm:pt modelId="{3956563B-83B8-4922-A3DC-5CFE483A7B5C}" type="pres">
      <dgm:prSet presAssocID="{E5175CEE-E8BA-4613-8715-A5737F4D47DD}" presName="dummy3b" presStyleCnt="0"/>
      <dgm:spPr/>
    </dgm:pt>
    <dgm:pt modelId="{03F162A7-A9C9-4ACB-8D34-889DB1CBAA74}" type="pres">
      <dgm:prSet presAssocID="{E5175CEE-E8BA-4613-8715-A5737F4D47DD}" presName="wedge3Tx" presStyleLbl="node1" presStyleIdx="2" presStyleCnt="4">
        <dgm:presLayoutVars>
          <dgm:chMax val="0"/>
          <dgm:chPref val="0"/>
          <dgm:bulletEnabled val="1"/>
        </dgm:presLayoutVars>
      </dgm:prSet>
      <dgm:spPr/>
    </dgm:pt>
    <dgm:pt modelId="{F56D40D1-5160-4E4C-A6C8-CF8A5BEB880D}" type="pres">
      <dgm:prSet presAssocID="{E5175CEE-E8BA-4613-8715-A5737F4D47DD}" presName="wedge4" presStyleLbl="node1" presStyleIdx="3" presStyleCnt="4"/>
      <dgm:spPr/>
    </dgm:pt>
    <dgm:pt modelId="{AD1A2804-ED22-4F6A-9E07-73736CC58E75}" type="pres">
      <dgm:prSet presAssocID="{E5175CEE-E8BA-4613-8715-A5737F4D47DD}" presName="dummy4a" presStyleCnt="0"/>
      <dgm:spPr/>
    </dgm:pt>
    <dgm:pt modelId="{8FF139B0-DC6A-4F5B-A970-3F01C3BAB1E9}" type="pres">
      <dgm:prSet presAssocID="{E5175CEE-E8BA-4613-8715-A5737F4D47DD}" presName="dummy4b" presStyleCnt="0"/>
      <dgm:spPr/>
    </dgm:pt>
    <dgm:pt modelId="{E0AAC20E-AECF-40E5-906B-F1100FE04A72}" type="pres">
      <dgm:prSet presAssocID="{E5175CEE-E8BA-4613-8715-A5737F4D47DD}" presName="wedge4Tx" presStyleLbl="node1" presStyleIdx="3" presStyleCnt="4">
        <dgm:presLayoutVars>
          <dgm:chMax val="0"/>
          <dgm:chPref val="0"/>
          <dgm:bulletEnabled val="1"/>
        </dgm:presLayoutVars>
      </dgm:prSet>
      <dgm:spPr/>
    </dgm:pt>
    <dgm:pt modelId="{0F410BF9-38CE-45BD-94F8-403B1FB0B1CE}" type="pres">
      <dgm:prSet presAssocID="{F304AE48-72AF-4BA5-8DAD-A0F65ABD21D5}" presName="arrowWedge1" presStyleLbl="fgSibTrans2D1" presStyleIdx="0" presStyleCnt="4"/>
      <dgm:spPr>
        <a:solidFill>
          <a:schemeClr val="accent1"/>
        </a:solidFill>
      </dgm:spPr>
    </dgm:pt>
    <dgm:pt modelId="{ED356BFF-F48C-4F8E-A256-FEF18BEFE1AB}" type="pres">
      <dgm:prSet presAssocID="{89758894-8C7C-4E24-BC22-426BDA17867F}" presName="arrowWedge2" presStyleLbl="fgSibTrans2D1" presStyleIdx="1" presStyleCnt="4"/>
      <dgm:spPr>
        <a:solidFill>
          <a:schemeClr val="accent1"/>
        </a:solidFill>
      </dgm:spPr>
    </dgm:pt>
    <dgm:pt modelId="{901DBB5E-C2B2-4D11-B81D-B691936B80A7}" type="pres">
      <dgm:prSet presAssocID="{BD7127A2-6D30-428C-88BB-5C8E415B0EB2}" presName="arrowWedge3" presStyleLbl="fgSibTrans2D1" presStyleIdx="2" presStyleCnt="4"/>
      <dgm:spPr>
        <a:solidFill>
          <a:schemeClr val="accent1"/>
        </a:solidFill>
      </dgm:spPr>
    </dgm:pt>
    <dgm:pt modelId="{4A0F6192-8B48-46F2-B4BD-9B96E6EAD00D}" type="pres">
      <dgm:prSet presAssocID="{D2ED4348-F577-4E8B-8788-68CD5FC7AAAE}" presName="arrowWedge4" presStyleLbl="fgSibTrans2D1" presStyleIdx="3" presStyleCnt="4"/>
      <dgm:spPr>
        <a:solidFill>
          <a:schemeClr val="accent1"/>
        </a:solidFill>
      </dgm:spPr>
    </dgm:pt>
  </dgm:ptLst>
  <dgm:cxnLst>
    <dgm:cxn modelId="{3E83DA03-AAFD-4EC6-BB0B-BAB2FC2D68E6}" type="presOf" srcId="{50515262-4CEC-4635-9058-A803C7F27DD1}" destId="{75BDD4DE-49F3-45C0-9E17-6A7920C3ECB8}" srcOrd="0" destOrd="0" presId="urn:microsoft.com/office/officeart/2005/8/layout/cycle8"/>
    <dgm:cxn modelId="{889BA331-786F-4B8E-8C84-E1FED1C4EE1C}" type="presOf" srcId="{7EFCAB10-0548-4101-9C66-6BCC1F1516A1}" destId="{F56D40D1-5160-4E4C-A6C8-CF8A5BEB880D}" srcOrd="0" destOrd="0" presId="urn:microsoft.com/office/officeart/2005/8/layout/cycle8"/>
    <dgm:cxn modelId="{1C5D3F63-69E3-42D9-8FAA-CC069A69E40F}" srcId="{E5175CEE-E8BA-4613-8715-A5737F4D47DD}" destId="{50515262-4CEC-4635-9058-A803C7F27DD1}" srcOrd="1" destOrd="0" parTransId="{738DFD21-229C-4D20-ACD1-DBCEBC6EC71C}" sibTransId="{89758894-8C7C-4E24-BC22-426BDA17867F}"/>
    <dgm:cxn modelId="{98E2E965-65AF-42A6-81D8-AA0B2B7DA099}" type="presOf" srcId="{50515262-4CEC-4635-9058-A803C7F27DD1}" destId="{6232E034-31EA-4BA5-B89B-E7D062F4354F}" srcOrd="1" destOrd="0" presId="urn:microsoft.com/office/officeart/2005/8/layout/cycle8"/>
    <dgm:cxn modelId="{698DF768-21DC-48B2-986D-554A7F60B39C}" type="presOf" srcId="{E5175CEE-E8BA-4613-8715-A5737F4D47DD}" destId="{B70069FA-0932-4E49-A89A-6AEF09C663F1}" srcOrd="0" destOrd="0" presId="urn:microsoft.com/office/officeart/2005/8/layout/cycle8"/>
    <dgm:cxn modelId="{05966A4F-B159-4DEF-BAA9-D83C11F9FBB5}" srcId="{E5175CEE-E8BA-4613-8715-A5737F4D47DD}" destId="{0B292257-8AD2-4472-8C3F-EFFF10B1F486}" srcOrd="2" destOrd="0" parTransId="{342410F4-D294-4B51-822D-852EC7EDA63E}" sibTransId="{BD7127A2-6D30-428C-88BB-5C8E415B0EB2}"/>
    <dgm:cxn modelId="{42AA2B8B-529A-433B-8C86-692B15A83D75}" type="presOf" srcId="{0B292257-8AD2-4472-8C3F-EFFF10B1F486}" destId="{46AACCCC-2CF3-4412-B7BF-675F0EBCEC9D}" srcOrd="0" destOrd="0" presId="urn:microsoft.com/office/officeart/2005/8/layout/cycle8"/>
    <dgm:cxn modelId="{DE265197-365C-4657-9811-8DB643A15514}" srcId="{E5175CEE-E8BA-4613-8715-A5737F4D47DD}" destId="{7EFCAB10-0548-4101-9C66-6BCC1F1516A1}" srcOrd="3" destOrd="0" parTransId="{2853F563-106E-41C6-943E-56091E0B1B79}" sibTransId="{D2ED4348-F577-4E8B-8788-68CD5FC7AAAE}"/>
    <dgm:cxn modelId="{E170C19C-DF19-49A3-B5EF-10989D50B8A0}" type="presOf" srcId="{54C468C2-D584-462A-B950-A91AC950B209}" destId="{3269F125-C506-4E5E-8A81-8BA1BE16EDA5}" srcOrd="0" destOrd="0" presId="urn:microsoft.com/office/officeart/2005/8/layout/cycle8"/>
    <dgm:cxn modelId="{CE5F84B9-9021-45B6-9D57-8FF7CC227331}" type="presOf" srcId="{7EFCAB10-0548-4101-9C66-6BCC1F1516A1}" destId="{E0AAC20E-AECF-40E5-906B-F1100FE04A72}" srcOrd="1" destOrd="0" presId="urn:microsoft.com/office/officeart/2005/8/layout/cycle8"/>
    <dgm:cxn modelId="{729249CE-7ED8-4B69-B38A-FE2C5296491E}" type="presOf" srcId="{54C468C2-D584-462A-B950-A91AC950B209}" destId="{BAA5082B-A90B-4BBD-A72F-0B1B37226426}" srcOrd="1" destOrd="0" presId="urn:microsoft.com/office/officeart/2005/8/layout/cycle8"/>
    <dgm:cxn modelId="{FAE42FEE-A594-4EE1-A758-76D5948DF131}" srcId="{E5175CEE-E8BA-4613-8715-A5737F4D47DD}" destId="{54C468C2-D584-462A-B950-A91AC950B209}" srcOrd="0" destOrd="0" parTransId="{DB21C7DF-228C-4DF2-BD6F-F6A9132F2A97}" sibTransId="{F304AE48-72AF-4BA5-8DAD-A0F65ABD21D5}"/>
    <dgm:cxn modelId="{8F2BEBFE-B451-4D0E-87FA-20EF428325BF}" type="presOf" srcId="{0B292257-8AD2-4472-8C3F-EFFF10B1F486}" destId="{03F162A7-A9C9-4ACB-8D34-889DB1CBAA74}" srcOrd="1" destOrd="0" presId="urn:microsoft.com/office/officeart/2005/8/layout/cycle8"/>
    <dgm:cxn modelId="{96DC417F-95AE-4659-BAA2-AAE3A1DA2BA3}" type="presParOf" srcId="{B70069FA-0932-4E49-A89A-6AEF09C663F1}" destId="{3269F125-C506-4E5E-8A81-8BA1BE16EDA5}" srcOrd="0" destOrd="0" presId="urn:microsoft.com/office/officeart/2005/8/layout/cycle8"/>
    <dgm:cxn modelId="{4158E7A8-E406-40AC-B244-D4CA726246E2}" type="presParOf" srcId="{B70069FA-0932-4E49-A89A-6AEF09C663F1}" destId="{1F13DAF7-10A5-4646-BF48-A503B397B088}" srcOrd="1" destOrd="0" presId="urn:microsoft.com/office/officeart/2005/8/layout/cycle8"/>
    <dgm:cxn modelId="{E5EFC9DF-838B-4583-A79F-AC66CEACBFDC}" type="presParOf" srcId="{B70069FA-0932-4E49-A89A-6AEF09C663F1}" destId="{D27C4934-4467-446D-9048-0A275F48F788}" srcOrd="2" destOrd="0" presId="urn:microsoft.com/office/officeart/2005/8/layout/cycle8"/>
    <dgm:cxn modelId="{C121F796-9B18-4DFA-B356-FF19C08C8EB1}" type="presParOf" srcId="{B70069FA-0932-4E49-A89A-6AEF09C663F1}" destId="{BAA5082B-A90B-4BBD-A72F-0B1B37226426}" srcOrd="3" destOrd="0" presId="urn:microsoft.com/office/officeart/2005/8/layout/cycle8"/>
    <dgm:cxn modelId="{95950B78-4657-41C8-A0EF-37547AB60489}" type="presParOf" srcId="{B70069FA-0932-4E49-A89A-6AEF09C663F1}" destId="{75BDD4DE-49F3-45C0-9E17-6A7920C3ECB8}" srcOrd="4" destOrd="0" presId="urn:microsoft.com/office/officeart/2005/8/layout/cycle8"/>
    <dgm:cxn modelId="{5F05BB38-A377-40F1-B92A-09D0864EB855}" type="presParOf" srcId="{B70069FA-0932-4E49-A89A-6AEF09C663F1}" destId="{6CDB3DAE-E73B-437F-BA27-5D5DD8E29015}" srcOrd="5" destOrd="0" presId="urn:microsoft.com/office/officeart/2005/8/layout/cycle8"/>
    <dgm:cxn modelId="{2FAACBED-2783-4645-853C-5D6F54B516CC}" type="presParOf" srcId="{B70069FA-0932-4E49-A89A-6AEF09C663F1}" destId="{95D41266-D940-48B2-84F2-9ADBC62060C0}" srcOrd="6" destOrd="0" presId="urn:microsoft.com/office/officeart/2005/8/layout/cycle8"/>
    <dgm:cxn modelId="{50A034A5-260F-405A-B628-BAAC67675BE5}" type="presParOf" srcId="{B70069FA-0932-4E49-A89A-6AEF09C663F1}" destId="{6232E034-31EA-4BA5-B89B-E7D062F4354F}" srcOrd="7" destOrd="0" presId="urn:microsoft.com/office/officeart/2005/8/layout/cycle8"/>
    <dgm:cxn modelId="{ABC2A121-3A3A-429A-843E-92B6187CE845}" type="presParOf" srcId="{B70069FA-0932-4E49-A89A-6AEF09C663F1}" destId="{46AACCCC-2CF3-4412-B7BF-675F0EBCEC9D}" srcOrd="8" destOrd="0" presId="urn:microsoft.com/office/officeart/2005/8/layout/cycle8"/>
    <dgm:cxn modelId="{F39F74E2-4711-4722-8207-307745E63290}" type="presParOf" srcId="{B70069FA-0932-4E49-A89A-6AEF09C663F1}" destId="{495EE736-EF01-41CD-A407-C2C31EE1C451}" srcOrd="9" destOrd="0" presId="urn:microsoft.com/office/officeart/2005/8/layout/cycle8"/>
    <dgm:cxn modelId="{07CA15A3-0D0B-48C8-9A38-F9075058E500}" type="presParOf" srcId="{B70069FA-0932-4E49-A89A-6AEF09C663F1}" destId="{3956563B-83B8-4922-A3DC-5CFE483A7B5C}" srcOrd="10" destOrd="0" presId="urn:microsoft.com/office/officeart/2005/8/layout/cycle8"/>
    <dgm:cxn modelId="{32CBBA3F-626C-4BCF-8FDF-49FFF241674A}" type="presParOf" srcId="{B70069FA-0932-4E49-A89A-6AEF09C663F1}" destId="{03F162A7-A9C9-4ACB-8D34-889DB1CBAA74}" srcOrd="11" destOrd="0" presId="urn:microsoft.com/office/officeart/2005/8/layout/cycle8"/>
    <dgm:cxn modelId="{C4D1F134-540F-4671-B86B-EE3687F24292}" type="presParOf" srcId="{B70069FA-0932-4E49-A89A-6AEF09C663F1}" destId="{F56D40D1-5160-4E4C-A6C8-CF8A5BEB880D}" srcOrd="12" destOrd="0" presId="urn:microsoft.com/office/officeart/2005/8/layout/cycle8"/>
    <dgm:cxn modelId="{0FD5288A-342E-463E-B178-F0259BD3314B}" type="presParOf" srcId="{B70069FA-0932-4E49-A89A-6AEF09C663F1}" destId="{AD1A2804-ED22-4F6A-9E07-73736CC58E75}" srcOrd="13" destOrd="0" presId="urn:microsoft.com/office/officeart/2005/8/layout/cycle8"/>
    <dgm:cxn modelId="{0F3542E6-0D1D-4759-8BF7-A86C1CD690A3}" type="presParOf" srcId="{B70069FA-0932-4E49-A89A-6AEF09C663F1}" destId="{8FF139B0-DC6A-4F5B-A970-3F01C3BAB1E9}" srcOrd="14" destOrd="0" presId="urn:microsoft.com/office/officeart/2005/8/layout/cycle8"/>
    <dgm:cxn modelId="{DE3B57FB-CF3A-4065-B931-C17275ABFB7D}" type="presParOf" srcId="{B70069FA-0932-4E49-A89A-6AEF09C663F1}" destId="{E0AAC20E-AECF-40E5-906B-F1100FE04A72}" srcOrd="15" destOrd="0" presId="urn:microsoft.com/office/officeart/2005/8/layout/cycle8"/>
    <dgm:cxn modelId="{5AF6927C-0674-4AE1-BE71-DFF3E4FCDB9A}" type="presParOf" srcId="{B70069FA-0932-4E49-A89A-6AEF09C663F1}" destId="{0F410BF9-38CE-45BD-94F8-403B1FB0B1CE}" srcOrd="16" destOrd="0" presId="urn:microsoft.com/office/officeart/2005/8/layout/cycle8"/>
    <dgm:cxn modelId="{83E5D61F-68B1-4F8D-B0AD-4631E886A016}" type="presParOf" srcId="{B70069FA-0932-4E49-A89A-6AEF09C663F1}" destId="{ED356BFF-F48C-4F8E-A256-FEF18BEFE1AB}" srcOrd="17" destOrd="0" presId="urn:microsoft.com/office/officeart/2005/8/layout/cycle8"/>
    <dgm:cxn modelId="{2302D423-4977-4ED6-9045-2269DB5042D1}" type="presParOf" srcId="{B70069FA-0932-4E49-A89A-6AEF09C663F1}" destId="{901DBB5E-C2B2-4D11-B81D-B691936B80A7}" srcOrd="18" destOrd="0" presId="urn:microsoft.com/office/officeart/2005/8/layout/cycle8"/>
    <dgm:cxn modelId="{D1F5FA1C-8155-4C83-BA94-D4EB68F741C6}" type="presParOf" srcId="{B70069FA-0932-4E49-A89A-6AEF09C663F1}" destId="{4A0F6192-8B48-46F2-B4BD-9B96E6EAD00D}" srcOrd="19" destOrd="0" presId="urn:microsoft.com/office/officeart/2005/8/layout/cycle8"/>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E2B358-BE85-4323-8708-541D0E739BD3}"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A809B958-5336-4A4F-B58D-888855CD96E3}">
      <dgm:prSet phldrT="[Text]" custT="1"/>
      <dgm:spPr>
        <a:solidFill>
          <a:schemeClr val="bg1"/>
        </a:solidFill>
        <a:ln w="28575">
          <a:solidFill>
            <a:schemeClr val="bg1">
              <a:lumMod val="75000"/>
            </a:schemeClr>
          </a:solidFill>
        </a:ln>
      </dgm:spPr>
      <dgm:t>
        <a:bodyPr/>
        <a:lstStyle/>
        <a:p>
          <a:r>
            <a:rPr lang="en-US" sz="1600" b="1" dirty="0">
              <a:solidFill>
                <a:schemeClr val="tx1"/>
              </a:solidFill>
            </a:rPr>
            <a:t>Digital Agenda</a:t>
          </a:r>
        </a:p>
      </dgm:t>
    </dgm:pt>
    <dgm:pt modelId="{3312D0D9-AE5C-4C4A-B0DF-5042E8CCC5A3}" type="parTrans" cxnId="{134AE3E3-D858-4E94-909C-59A3815221D5}">
      <dgm:prSet/>
      <dgm:spPr/>
      <dgm:t>
        <a:bodyPr/>
        <a:lstStyle/>
        <a:p>
          <a:endParaRPr lang="en-US"/>
        </a:p>
      </dgm:t>
    </dgm:pt>
    <dgm:pt modelId="{2E7BA715-5DE4-4C8C-BB56-76B0A2ED851E}" type="sibTrans" cxnId="{134AE3E3-D858-4E94-909C-59A3815221D5}">
      <dgm:prSet/>
      <dgm:spPr/>
      <dgm:t>
        <a:bodyPr/>
        <a:lstStyle/>
        <a:p>
          <a:endParaRPr lang="en-US"/>
        </a:p>
      </dgm:t>
    </dgm:pt>
    <dgm:pt modelId="{0680B749-013B-41F3-A1CC-54E2100F2D3F}">
      <dgm:prSet phldrT="[Text]" custT="1"/>
      <dgm:spPr>
        <a:solidFill>
          <a:srgbClr val="EAF3F9"/>
        </a:solidFill>
        <a:ln w="57150">
          <a:solidFill>
            <a:schemeClr val="bg1"/>
          </a:solidFill>
        </a:ln>
      </dgm:spPr>
      <dgm:t>
        <a:bodyPr lIns="0" tIns="0" rIns="0" bIns="0"/>
        <a:lstStyle/>
        <a:p>
          <a:r>
            <a:rPr lang="en-US" sz="1400" dirty="0">
              <a:solidFill>
                <a:schemeClr val="tx1"/>
              </a:solidFill>
            </a:rPr>
            <a:t>B2B</a:t>
          </a:r>
          <a:br>
            <a:rPr lang="en-US" sz="1400" dirty="0">
              <a:solidFill>
                <a:schemeClr val="tx1"/>
              </a:solidFill>
            </a:rPr>
          </a:br>
          <a:r>
            <a:rPr lang="en-US" sz="1400" dirty="0">
              <a:solidFill>
                <a:schemeClr val="tx1"/>
              </a:solidFill>
            </a:rPr>
            <a:t>Inter-actions -API</a:t>
          </a:r>
        </a:p>
      </dgm:t>
    </dgm:pt>
    <dgm:pt modelId="{48482F95-6C8D-4F9B-A5AA-F65266303F76}" type="parTrans" cxnId="{E95A1CF2-0CC1-4E6D-9E6F-D1903CD90254}">
      <dgm:prSet/>
      <dgm:spPr/>
      <dgm:t>
        <a:bodyPr/>
        <a:lstStyle/>
        <a:p>
          <a:endParaRPr lang="en-US"/>
        </a:p>
      </dgm:t>
    </dgm:pt>
    <dgm:pt modelId="{EBC95809-082D-4218-9AC6-CDDC13900329}" type="sibTrans" cxnId="{E95A1CF2-0CC1-4E6D-9E6F-D1903CD90254}">
      <dgm:prSet/>
      <dgm:spPr/>
      <dgm:t>
        <a:bodyPr/>
        <a:lstStyle/>
        <a:p>
          <a:endParaRPr lang="en-US"/>
        </a:p>
      </dgm:t>
    </dgm:pt>
    <dgm:pt modelId="{FF11DD85-1D7F-4E5E-989C-AA56C2148E70}">
      <dgm:prSet phldrT="[Text]" custT="1"/>
      <dgm:spPr>
        <a:solidFill>
          <a:srgbClr val="C1DAEE"/>
        </a:solidFill>
        <a:ln w="57150">
          <a:solidFill>
            <a:schemeClr val="bg1"/>
          </a:solidFill>
        </a:ln>
      </dgm:spPr>
      <dgm:t>
        <a:bodyPr lIns="0" tIns="0" rIns="0" bIns="0"/>
        <a:lstStyle/>
        <a:p>
          <a:r>
            <a:rPr lang="en-US" sz="1400" b="0" dirty="0">
              <a:solidFill>
                <a:schemeClr val="tx1"/>
              </a:solidFill>
            </a:rPr>
            <a:t>Robotics</a:t>
          </a:r>
        </a:p>
        <a:p>
          <a:r>
            <a:rPr lang="en-US" sz="1400" b="0" dirty="0">
              <a:solidFill>
                <a:schemeClr val="tx1"/>
              </a:solidFill>
            </a:rPr>
            <a:t>(RPA)</a:t>
          </a:r>
        </a:p>
      </dgm:t>
    </dgm:pt>
    <dgm:pt modelId="{2D33C3C2-1DF9-4836-B0BF-8DF4FDD54F17}" type="parTrans" cxnId="{88A38FB9-EC56-4CDA-86DB-37CF7C71746F}">
      <dgm:prSet/>
      <dgm:spPr/>
      <dgm:t>
        <a:bodyPr/>
        <a:lstStyle/>
        <a:p>
          <a:endParaRPr lang="en-US"/>
        </a:p>
      </dgm:t>
    </dgm:pt>
    <dgm:pt modelId="{172F419E-A3FA-484B-B314-7D5A8778BA91}" type="sibTrans" cxnId="{88A38FB9-EC56-4CDA-86DB-37CF7C71746F}">
      <dgm:prSet/>
      <dgm:spPr/>
      <dgm:t>
        <a:bodyPr/>
        <a:lstStyle/>
        <a:p>
          <a:endParaRPr lang="en-US"/>
        </a:p>
      </dgm:t>
    </dgm:pt>
    <dgm:pt modelId="{8B9AD63C-0F75-4A68-9DB0-1564A68C4A08}">
      <dgm:prSet phldrT="[Text]" custT="1"/>
      <dgm:spPr>
        <a:solidFill>
          <a:schemeClr val="accent3">
            <a:lumMod val="75000"/>
          </a:schemeClr>
        </a:solidFill>
        <a:ln w="57150">
          <a:solidFill>
            <a:schemeClr val="bg1"/>
          </a:solidFill>
        </a:ln>
      </dgm:spPr>
      <dgm:t>
        <a:bodyPr lIns="0" tIns="0" rIns="0" bIns="0"/>
        <a:lstStyle/>
        <a:p>
          <a:pPr algn="ctr"/>
          <a:r>
            <a:rPr lang="en-US" sz="1400" dirty="0"/>
            <a:t>Block-chain</a:t>
          </a:r>
        </a:p>
      </dgm:t>
    </dgm:pt>
    <dgm:pt modelId="{0BD1BB9B-CF4D-4C9A-9718-344CED8A8A33}" type="parTrans" cxnId="{76C81ADD-02BC-4C8C-9277-736C8551A9D1}">
      <dgm:prSet/>
      <dgm:spPr/>
      <dgm:t>
        <a:bodyPr/>
        <a:lstStyle/>
        <a:p>
          <a:endParaRPr lang="en-US"/>
        </a:p>
      </dgm:t>
    </dgm:pt>
    <dgm:pt modelId="{ACE58B0B-5A86-4236-947F-B0E2FB02F676}" type="sibTrans" cxnId="{76C81ADD-02BC-4C8C-9277-736C8551A9D1}">
      <dgm:prSet/>
      <dgm:spPr/>
      <dgm:t>
        <a:bodyPr/>
        <a:lstStyle/>
        <a:p>
          <a:endParaRPr lang="en-US"/>
        </a:p>
      </dgm:t>
    </dgm:pt>
    <dgm:pt modelId="{A1E891DF-7DA3-4CC1-BA0F-51BEC3E6C99F}">
      <dgm:prSet phldrT="[Text]" custT="1"/>
      <dgm:spPr>
        <a:solidFill>
          <a:srgbClr val="C1DAEE"/>
        </a:solidFill>
        <a:ln w="57150">
          <a:solidFill>
            <a:schemeClr val="bg1"/>
          </a:solidFill>
        </a:ln>
      </dgm:spPr>
      <dgm:t>
        <a:bodyPr lIns="0" tIns="0" rIns="0" bIns="0"/>
        <a:lstStyle/>
        <a:p>
          <a:r>
            <a:rPr lang="en-US" sz="1400" b="0" dirty="0">
              <a:solidFill>
                <a:schemeClr val="tx1"/>
              </a:solidFill>
            </a:rPr>
            <a:t>Artificial </a:t>
          </a:r>
          <a:r>
            <a:rPr lang="en-US" sz="1400" b="0" dirty="0" err="1">
              <a:solidFill>
                <a:schemeClr val="tx1"/>
              </a:solidFill>
            </a:rPr>
            <a:t>Intelli-gence</a:t>
          </a:r>
          <a:endParaRPr lang="en-US" sz="1400" b="0" dirty="0">
            <a:solidFill>
              <a:schemeClr val="tx1"/>
            </a:solidFill>
          </a:endParaRPr>
        </a:p>
        <a:p>
          <a:r>
            <a:rPr lang="en-US" sz="1400" b="0" dirty="0">
              <a:solidFill>
                <a:schemeClr val="tx1"/>
              </a:solidFill>
            </a:rPr>
            <a:t>(AI)</a:t>
          </a:r>
        </a:p>
      </dgm:t>
    </dgm:pt>
    <dgm:pt modelId="{E02964E6-24AB-41A3-B22D-3BAE7846B7C5}" type="parTrans" cxnId="{9F84CB4B-969A-4706-93DE-ADC70EDCF3F4}">
      <dgm:prSet/>
      <dgm:spPr/>
      <dgm:t>
        <a:bodyPr/>
        <a:lstStyle/>
        <a:p>
          <a:endParaRPr lang="en-US"/>
        </a:p>
      </dgm:t>
    </dgm:pt>
    <dgm:pt modelId="{78C0823A-F2E8-418B-9264-A6BEC3AF9D50}" type="sibTrans" cxnId="{9F84CB4B-969A-4706-93DE-ADC70EDCF3F4}">
      <dgm:prSet/>
      <dgm:spPr/>
      <dgm:t>
        <a:bodyPr/>
        <a:lstStyle/>
        <a:p>
          <a:endParaRPr lang="en-US"/>
        </a:p>
      </dgm:t>
    </dgm:pt>
    <dgm:pt modelId="{41807FD7-2141-4BDD-A44A-65A29F29AB79}" type="pres">
      <dgm:prSet presAssocID="{8EE2B358-BE85-4323-8708-541D0E739BD3}" presName="cycle" presStyleCnt="0">
        <dgm:presLayoutVars>
          <dgm:chMax val="1"/>
          <dgm:dir/>
          <dgm:animLvl val="ctr"/>
          <dgm:resizeHandles val="exact"/>
        </dgm:presLayoutVars>
      </dgm:prSet>
      <dgm:spPr/>
    </dgm:pt>
    <dgm:pt modelId="{F5F4EE99-9172-437B-B9E0-36245D6CA65F}" type="pres">
      <dgm:prSet presAssocID="{A809B958-5336-4A4F-B58D-888855CD96E3}" presName="centerShape" presStyleLbl="node0" presStyleIdx="0" presStyleCnt="1"/>
      <dgm:spPr/>
    </dgm:pt>
    <dgm:pt modelId="{DF904F4D-3C8A-469E-BCA5-9E5C6EA5C19F}" type="pres">
      <dgm:prSet presAssocID="{48482F95-6C8D-4F9B-A5AA-F65266303F76}" presName="Name9" presStyleLbl="parChTrans1D2" presStyleIdx="0" presStyleCnt="4"/>
      <dgm:spPr/>
    </dgm:pt>
    <dgm:pt modelId="{2BFE70C9-CCB6-4DAC-B573-AE708BACF407}" type="pres">
      <dgm:prSet presAssocID="{48482F95-6C8D-4F9B-A5AA-F65266303F76}" presName="connTx" presStyleLbl="parChTrans1D2" presStyleIdx="0" presStyleCnt="4"/>
      <dgm:spPr/>
    </dgm:pt>
    <dgm:pt modelId="{6E4321E6-2E75-418F-BBD8-EA0BB4FED984}" type="pres">
      <dgm:prSet presAssocID="{0680B749-013B-41F3-A1CC-54E2100F2D3F}" presName="node" presStyleLbl="node1" presStyleIdx="0" presStyleCnt="4" custRadScaleRad="99230">
        <dgm:presLayoutVars>
          <dgm:bulletEnabled val="1"/>
        </dgm:presLayoutVars>
      </dgm:prSet>
      <dgm:spPr/>
    </dgm:pt>
    <dgm:pt modelId="{AAE34CAB-5C18-4254-870A-5C9469FB9B27}" type="pres">
      <dgm:prSet presAssocID="{2D33C3C2-1DF9-4836-B0BF-8DF4FDD54F17}" presName="Name9" presStyleLbl="parChTrans1D2" presStyleIdx="1" presStyleCnt="4"/>
      <dgm:spPr/>
    </dgm:pt>
    <dgm:pt modelId="{789FF5C0-0A97-4EB1-BB87-5E665DF9364B}" type="pres">
      <dgm:prSet presAssocID="{2D33C3C2-1DF9-4836-B0BF-8DF4FDD54F17}" presName="connTx" presStyleLbl="parChTrans1D2" presStyleIdx="1" presStyleCnt="4"/>
      <dgm:spPr/>
    </dgm:pt>
    <dgm:pt modelId="{9E193DB7-AE78-4280-9007-79B08E59B591}" type="pres">
      <dgm:prSet presAssocID="{FF11DD85-1D7F-4E5E-989C-AA56C2148E70}" presName="node" presStyleLbl="node1" presStyleIdx="1" presStyleCnt="4">
        <dgm:presLayoutVars>
          <dgm:bulletEnabled val="1"/>
        </dgm:presLayoutVars>
      </dgm:prSet>
      <dgm:spPr/>
    </dgm:pt>
    <dgm:pt modelId="{D05D56CB-B184-4FE7-B539-6A187737F3D8}" type="pres">
      <dgm:prSet presAssocID="{0BD1BB9B-CF4D-4C9A-9718-344CED8A8A33}" presName="Name9" presStyleLbl="parChTrans1D2" presStyleIdx="2" presStyleCnt="4"/>
      <dgm:spPr/>
    </dgm:pt>
    <dgm:pt modelId="{92577B64-3269-4560-8792-66E2810CEAAC}" type="pres">
      <dgm:prSet presAssocID="{0BD1BB9B-CF4D-4C9A-9718-344CED8A8A33}" presName="connTx" presStyleLbl="parChTrans1D2" presStyleIdx="2" presStyleCnt="4"/>
      <dgm:spPr/>
    </dgm:pt>
    <dgm:pt modelId="{E369948D-AAA3-4ED5-B8A4-65112B3FEBDD}" type="pres">
      <dgm:prSet presAssocID="{8B9AD63C-0F75-4A68-9DB0-1564A68C4A08}" presName="node" presStyleLbl="node1" presStyleIdx="2" presStyleCnt="4">
        <dgm:presLayoutVars>
          <dgm:bulletEnabled val="1"/>
        </dgm:presLayoutVars>
      </dgm:prSet>
      <dgm:spPr/>
    </dgm:pt>
    <dgm:pt modelId="{51AFB96E-147E-4AA9-BF2D-8816DB11CFF8}" type="pres">
      <dgm:prSet presAssocID="{E02964E6-24AB-41A3-B22D-3BAE7846B7C5}" presName="Name9" presStyleLbl="parChTrans1D2" presStyleIdx="3" presStyleCnt="4"/>
      <dgm:spPr/>
    </dgm:pt>
    <dgm:pt modelId="{ADCFAD48-F7E5-490D-8D8F-7F6DADB8D744}" type="pres">
      <dgm:prSet presAssocID="{E02964E6-24AB-41A3-B22D-3BAE7846B7C5}" presName="connTx" presStyleLbl="parChTrans1D2" presStyleIdx="3" presStyleCnt="4"/>
      <dgm:spPr/>
    </dgm:pt>
    <dgm:pt modelId="{F97D4FF7-61CB-41B3-846C-229A262AC666}" type="pres">
      <dgm:prSet presAssocID="{A1E891DF-7DA3-4CC1-BA0F-51BEC3E6C99F}" presName="node" presStyleLbl="node1" presStyleIdx="3" presStyleCnt="4" custRadScaleRad="100804" custRadScaleInc="-2839">
        <dgm:presLayoutVars>
          <dgm:bulletEnabled val="1"/>
        </dgm:presLayoutVars>
      </dgm:prSet>
      <dgm:spPr/>
    </dgm:pt>
  </dgm:ptLst>
  <dgm:cxnLst>
    <dgm:cxn modelId="{A84DFD0C-31D5-42E7-9ED2-20D62B410724}" type="presOf" srcId="{2D33C3C2-1DF9-4836-B0BF-8DF4FDD54F17}" destId="{789FF5C0-0A97-4EB1-BB87-5E665DF9364B}" srcOrd="1" destOrd="0" presId="urn:microsoft.com/office/officeart/2005/8/layout/radial1"/>
    <dgm:cxn modelId="{ECA75813-F24C-4DB9-A9E4-64A578C36172}" type="presOf" srcId="{E02964E6-24AB-41A3-B22D-3BAE7846B7C5}" destId="{51AFB96E-147E-4AA9-BF2D-8816DB11CFF8}" srcOrd="0" destOrd="0" presId="urn:microsoft.com/office/officeart/2005/8/layout/radial1"/>
    <dgm:cxn modelId="{62A7191F-A514-46F1-A5F8-23905DD78D3B}" type="presOf" srcId="{0680B749-013B-41F3-A1CC-54E2100F2D3F}" destId="{6E4321E6-2E75-418F-BBD8-EA0BB4FED984}" srcOrd="0" destOrd="0" presId="urn:microsoft.com/office/officeart/2005/8/layout/radial1"/>
    <dgm:cxn modelId="{27132026-5538-45DC-A341-CA037120E1B8}" type="presOf" srcId="{0BD1BB9B-CF4D-4C9A-9718-344CED8A8A33}" destId="{92577B64-3269-4560-8792-66E2810CEAAC}" srcOrd="1" destOrd="0" presId="urn:microsoft.com/office/officeart/2005/8/layout/radial1"/>
    <dgm:cxn modelId="{E222DA3E-16DE-4EBB-A7EF-3516D2CDFBC0}" type="presOf" srcId="{FF11DD85-1D7F-4E5E-989C-AA56C2148E70}" destId="{9E193DB7-AE78-4280-9007-79B08E59B591}" srcOrd="0" destOrd="0" presId="urn:microsoft.com/office/officeart/2005/8/layout/radial1"/>
    <dgm:cxn modelId="{F2CF9F5F-D671-4D1A-A983-059642ADFCFE}" type="presOf" srcId="{A1E891DF-7DA3-4CC1-BA0F-51BEC3E6C99F}" destId="{F97D4FF7-61CB-41B3-846C-229A262AC666}" srcOrd="0" destOrd="0" presId="urn:microsoft.com/office/officeart/2005/8/layout/radial1"/>
    <dgm:cxn modelId="{9F84CB4B-969A-4706-93DE-ADC70EDCF3F4}" srcId="{A809B958-5336-4A4F-B58D-888855CD96E3}" destId="{A1E891DF-7DA3-4CC1-BA0F-51BEC3E6C99F}" srcOrd="3" destOrd="0" parTransId="{E02964E6-24AB-41A3-B22D-3BAE7846B7C5}" sibTransId="{78C0823A-F2E8-418B-9264-A6BEC3AF9D50}"/>
    <dgm:cxn modelId="{D1991C55-0FC0-4C3E-8B42-A67E11AABEA7}" type="presOf" srcId="{48482F95-6C8D-4F9B-A5AA-F65266303F76}" destId="{2BFE70C9-CCB6-4DAC-B573-AE708BACF407}" srcOrd="1" destOrd="0" presId="urn:microsoft.com/office/officeart/2005/8/layout/radial1"/>
    <dgm:cxn modelId="{8D01C08E-769B-44D4-A339-D9FF0FB90567}" type="presOf" srcId="{0BD1BB9B-CF4D-4C9A-9718-344CED8A8A33}" destId="{D05D56CB-B184-4FE7-B539-6A187737F3D8}" srcOrd="0" destOrd="0" presId="urn:microsoft.com/office/officeart/2005/8/layout/radial1"/>
    <dgm:cxn modelId="{03D84894-BA7C-40B5-859C-CE75CD38E0D3}" type="presOf" srcId="{8EE2B358-BE85-4323-8708-541D0E739BD3}" destId="{41807FD7-2141-4BDD-A44A-65A29F29AB79}" srcOrd="0" destOrd="0" presId="urn:microsoft.com/office/officeart/2005/8/layout/radial1"/>
    <dgm:cxn modelId="{49B7409B-DA98-44EA-813C-D797A0BF29EC}" type="presOf" srcId="{E02964E6-24AB-41A3-B22D-3BAE7846B7C5}" destId="{ADCFAD48-F7E5-490D-8D8F-7F6DADB8D744}" srcOrd="1" destOrd="0" presId="urn:microsoft.com/office/officeart/2005/8/layout/radial1"/>
    <dgm:cxn modelId="{88A38FB9-EC56-4CDA-86DB-37CF7C71746F}" srcId="{A809B958-5336-4A4F-B58D-888855CD96E3}" destId="{FF11DD85-1D7F-4E5E-989C-AA56C2148E70}" srcOrd="1" destOrd="0" parTransId="{2D33C3C2-1DF9-4836-B0BF-8DF4FDD54F17}" sibTransId="{172F419E-A3FA-484B-B314-7D5A8778BA91}"/>
    <dgm:cxn modelId="{7849ECC1-6D2A-4C98-9D2B-2A79B419347F}" type="presOf" srcId="{8B9AD63C-0F75-4A68-9DB0-1564A68C4A08}" destId="{E369948D-AAA3-4ED5-B8A4-65112B3FEBDD}" srcOrd="0" destOrd="0" presId="urn:microsoft.com/office/officeart/2005/8/layout/radial1"/>
    <dgm:cxn modelId="{0C87DBD6-647A-424D-A514-734490514480}" type="presOf" srcId="{A809B958-5336-4A4F-B58D-888855CD96E3}" destId="{F5F4EE99-9172-437B-B9E0-36245D6CA65F}" srcOrd="0" destOrd="0" presId="urn:microsoft.com/office/officeart/2005/8/layout/radial1"/>
    <dgm:cxn modelId="{76C81ADD-02BC-4C8C-9277-736C8551A9D1}" srcId="{A809B958-5336-4A4F-B58D-888855CD96E3}" destId="{8B9AD63C-0F75-4A68-9DB0-1564A68C4A08}" srcOrd="2" destOrd="0" parTransId="{0BD1BB9B-CF4D-4C9A-9718-344CED8A8A33}" sibTransId="{ACE58B0B-5A86-4236-947F-B0E2FB02F676}"/>
    <dgm:cxn modelId="{039F88E1-5484-44EE-B25E-58412BC280D4}" type="presOf" srcId="{48482F95-6C8D-4F9B-A5AA-F65266303F76}" destId="{DF904F4D-3C8A-469E-BCA5-9E5C6EA5C19F}" srcOrd="0" destOrd="0" presId="urn:microsoft.com/office/officeart/2005/8/layout/radial1"/>
    <dgm:cxn modelId="{2BBC06E2-9187-4B64-A381-C775EB20B3F5}" type="presOf" srcId="{2D33C3C2-1DF9-4836-B0BF-8DF4FDD54F17}" destId="{AAE34CAB-5C18-4254-870A-5C9469FB9B27}" srcOrd="0" destOrd="0" presId="urn:microsoft.com/office/officeart/2005/8/layout/radial1"/>
    <dgm:cxn modelId="{134AE3E3-D858-4E94-909C-59A3815221D5}" srcId="{8EE2B358-BE85-4323-8708-541D0E739BD3}" destId="{A809B958-5336-4A4F-B58D-888855CD96E3}" srcOrd="0" destOrd="0" parTransId="{3312D0D9-AE5C-4C4A-B0DF-5042E8CCC5A3}" sibTransId="{2E7BA715-5DE4-4C8C-BB56-76B0A2ED851E}"/>
    <dgm:cxn modelId="{E95A1CF2-0CC1-4E6D-9E6F-D1903CD90254}" srcId="{A809B958-5336-4A4F-B58D-888855CD96E3}" destId="{0680B749-013B-41F3-A1CC-54E2100F2D3F}" srcOrd="0" destOrd="0" parTransId="{48482F95-6C8D-4F9B-A5AA-F65266303F76}" sibTransId="{EBC95809-082D-4218-9AC6-CDDC13900329}"/>
    <dgm:cxn modelId="{4C55B074-A1B9-4D9B-BCBC-783A292F6962}" type="presParOf" srcId="{41807FD7-2141-4BDD-A44A-65A29F29AB79}" destId="{F5F4EE99-9172-437B-B9E0-36245D6CA65F}" srcOrd="0" destOrd="0" presId="urn:microsoft.com/office/officeart/2005/8/layout/radial1"/>
    <dgm:cxn modelId="{406A2CBC-6ACB-42B7-B631-EABF4D80B0FB}" type="presParOf" srcId="{41807FD7-2141-4BDD-A44A-65A29F29AB79}" destId="{DF904F4D-3C8A-469E-BCA5-9E5C6EA5C19F}" srcOrd="1" destOrd="0" presId="urn:microsoft.com/office/officeart/2005/8/layout/radial1"/>
    <dgm:cxn modelId="{CB75C924-F2CC-4549-B6C0-A1FA5A2E1DDA}" type="presParOf" srcId="{DF904F4D-3C8A-469E-BCA5-9E5C6EA5C19F}" destId="{2BFE70C9-CCB6-4DAC-B573-AE708BACF407}" srcOrd="0" destOrd="0" presId="urn:microsoft.com/office/officeart/2005/8/layout/radial1"/>
    <dgm:cxn modelId="{8DC35C8D-53F2-4A29-A655-89E84FBAC6A1}" type="presParOf" srcId="{41807FD7-2141-4BDD-A44A-65A29F29AB79}" destId="{6E4321E6-2E75-418F-BBD8-EA0BB4FED984}" srcOrd="2" destOrd="0" presId="urn:microsoft.com/office/officeart/2005/8/layout/radial1"/>
    <dgm:cxn modelId="{DE58D53E-6921-48EA-AD05-EF5C02FE8932}" type="presParOf" srcId="{41807FD7-2141-4BDD-A44A-65A29F29AB79}" destId="{AAE34CAB-5C18-4254-870A-5C9469FB9B27}" srcOrd="3" destOrd="0" presId="urn:microsoft.com/office/officeart/2005/8/layout/radial1"/>
    <dgm:cxn modelId="{3BE60AA9-91B8-4125-9611-E2B6B0AB0991}" type="presParOf" srcId="{AAE34CAB-5C18-4254-870A-5C9469FB9B27}" destId="{789FF5C0-0A97-4EB1-BB87-5E665DF9364B}" srcOrd="0" destOrd="0" presId="urn:microsoft.com/office/officeart/2005/8/layout/radial1"/>
    <dgm:cxn modelId="{93521320-FB5E-4182-A835-E6EABE3099F5}" type="presParOf" srcId="{41807FD7-2141-4BDD-A44A-65A29F29AB79}" destId="{9E193DB7-AE78-4280-9007-79B08E59B591}" srcOrd="4" destOrd="0" presId="urn:microsoft.com/office/officeart/2005/8/layout/radial1"/>
    <dgm:cxn modelId="{B54F94ED-44C6-4F0B-8EED-8E2D4C74B284}" type="presParOf" srcId="{41807FD7-2141-4BDD-A44A-65A29F29AB79}" destId="{D05D56CB-B184-4FE7-B539-6A187737F3D8}" srcOrd="5" destOrd="0" presId="urn:microsoft.com/office/officeart/2005/8/layout/radial1"/>
    <dgm:cxn modelId="{07CFDB1C-E034-4455-8C59-DFB352176B8C}" type="presParOf" srcId="{D05D56CB-B184-4FE7-B539-6A187737F3D8}" destId="{92577B64-3269-4560-8792-66E2810CEAAC}" srcOrd="0" destOrd="0" presId="urn:microsoft.com/office/officeart/2005/8/layout/radial1"/>
    <dgm:cxn modelId="{9EB70507-4735-4F7E-9F1E-212643371C27}" type="presParOf" srcId="{41807FD7-2141-4BDD-A44A-65A29F29AB79}" destId="{E369948D-AAA3-4ED5-B8A4-65112B3FEBDD}" srcOrd="6" destOrd="0" presId="urn:microsoft.com/office/officeart/2005/8/layout/radial1"/>
    <dgm:cxn modelId="{22BB18D8-864A-46CD-99B6-3AA80939B94E}" type="presParOf" srcId="{41807FD7-2141-4BDD-A44A-65A29F29AB79}" destId="{51AFB96E-147E-4AA9-BF2D-8816DB11CFF8}" srcOrd="7" destOrd="0" presId="urn:microsoft.com/office/officeart/2005/8/layout/radial1"/>
    <dgm:cxn modelId="{20632AD7-4EE8-4DE3-999F-72C4CFAB6CB5}" type="presParOf" srcId="{51AFB96E-147E-4AA9-BF2D-8816DB11CFF8}" destId="{ADCFAD48-F7E5-490D-8D8F-7F6DADB8D744}" srcOrd="0" destOrd="0" presId="urn:microsoft.com/office/officeart/2005/8/layout/radial1"/>
    <dgm:cxn modelId="{2CCDF0A0-6EF9-46F7-B532-73745F7D7F4A}" type="presParOf" srcId="{41807FD7-2141-4BDD-A44A-65A29F29AB79}" destId="{F97D4FF7-61CB-41B3-846C-229A262AC666}" srcOrd="8"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9F125-C506-4E5E-8A81-8BA1BE16EDA5}">
      <dsp:nvSpPr>
        <dsp:cNvPr id="0" name=""/>
        <dsp:cNvSpPr/>
      </dsp:nvSpPr>
      <dsp:spPr>
        <a:xfrm>
          <a:off x="1792581" y="182837"/>
          <a:ext cx="2559986" cy="2559986"/>
        </a:xfrm>
        <a:prstGeom prst="pie">
          <a:avLst>
            <a:gd name="adj1" fmla="val 16200000"/>
            <a:gd name="adj2" fmla="val 0"/>
          </a:avLst>
        </a:prstGeom>
        <a:solidFill>
          <a:srgbClr val="609BC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Early loss detection/ prevention</a:t>
          </a:r>
        </a:p>
        <a:p>
          <a:pPr marL="0" lvl="0" indent="0" algn="ctr" defTabSz="444500">
            <a:lnSpc>
              <a:spcPct val="90000"/>
            </a:lnSpc>
            <a:spcBef>
              <a:spcPct val="0"/>
            </a:spcBef>
            <a:spcAft>
              <a:spcPct val="35000"/>
            </a:spcAft>
            <a:buNone/>
          </a:pPr>
          <a:endParaRPr lang="en-GB" sz="1000" kern="1200" dirty="0"/>
        </a:p>
      </dsp:txBody>
      <dsp:txXfrm>
        <a:off x="3151507" y="713424"/>
        <a:ext cx="944756" cy="700948"/>
      </dsp:txXfrm>
    </dsp:sp>
    <dsp:sp modelId="{75BDD4DE-49F3-45C0-9E17-6A7920C3ECB8}">
      <dsp:nvSpPr>
        <dsp:cNvPr id="0" name=""/>
        <dsp:cNvSpPr/>
      </dsp:nvSpPr>
      <dsp:spPr>
        <a:xfrm>
          <a:off x="1792581" y="268779"/>
          <a:ext cx="2559986" cy="2559986"/>
        </a:xfrm>
        <a:prstGeom prst="pie">
          <a:avLst>
            <a:gd name="adj1" fmla="val 0"/>
            <a:gd name="adj2" fmla="val 5400000"/>
          </a:avLst>
        </a:prstGeom>
        <a:solidFill>
          <a:srgbClr val="609BC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marL="0" lvl="0" indent="0" algn="ctr" defTabSz="444500">
            <a:lnSpc>
              <a:spcPct val="90000"/>
            </a:lnSpc>
            <a:spcBef>
              <a:spcPct val="0"/>
            </a:spcBef>
            <a:spcAft>
              <a:spcPct val="35000"/>
            </a:spcAft>
            <a:buNone/>
          </a:pPr>
          <a:endParaRPr lang="en-GB" sz="1000" kern="1200" dirty="0"/>
        </a:p>
        <a:p>
          <a:pPr marL="0" lvl="0" indent="0" algn="ctr" defTabSz="444500">
            <a:lnSpc>
              <a:spcPct val="90000"/>
            </a:lnSpc>
            <a:spcBef>
              <a:spcPct val="0"/>
            </a:spcBef>
            <a:spcAft>
              <a:spcPct val="35000"/>
            </a:spcAft>
            <a:buNone/>
          </a:pPr>
          <a:endParaRPr lang="en-GB" sz="1000" kern="1200" dirty="0"/>
        </a:p>
        <a:p>
          <a:pPr marL="0" lvl="0" indent="0" algn="ctr" defTabSz="444500">
            <a:lnSpc>
              <a:spcPct val="90000"/>
            </a:lnSpc>
            <a:spcBef>
              <a:spcPct val="0"/>
            </a:spcBef>
            <a:spcAft>
              <a:spcPct val="35000"/>
            </a:spcAft>
            <a:buNone/>
          </a:pPr>
          <a:r>
            <a:rPr lang="en-GB" sz="1000" kern="1200" dirty="0"/>
            <a:t>Sophisticated pricing rewarding well managed buildings </a:t>
          </a:r>
        </a:p>
      </dsp:txBody>
      <dsp:txXfrm>
        <a:off x="3151507" y="1597229"/>
        <a:ext cx="944756" cy="700948"/>
      </dsp:txXfrm>
    </dsp:sp>
    <dsp:sp modelId="{46AACCCC-2CF3-4412-B7BF-675F0EBCEC9D}">
      <dsp:nvSpPr>
        <dsp:cNvPr id="0" name=""/>
        <dsp:cNvSpPr/>
      </dsp:nvSpPr>
      <dsp:spPr>
        <a:xfrm>
          <a:off x="1706639" y="268779"/>
          <a:ext cx="2559986" cy="2559986"/>
        </a:xfrm>
        <a:prstGeom prst="pie">
          <a:avLst>
            <a:gd name="adj1" fmla="val 5400000"/>
            <a:gd name="adj2" fmla="val 10800000"/>
          </a:avLst>
        </a:prstGeom>
        <a:solidFill>
          <a:srgbClr val="609BC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GB" sz="1100" kern="1200" dirty="0"/>
        </a:p>
        <a:p>
          <a:pPr marL="0" lvl="0" indent="0" algn="ctr" defTabSz="488950">
            <a:lnSpc>
              <a:spcPct val="90000"/>
            </a:lnSpc>
            <a:spcBef>
              <a:spcPct val="0"/>
            </a:spcBef>
            <a:spcAft>
              <a:spcPct val="35000"/>
            </a:spcAft>
            <a:buNone/>
          </a:pPr>
          <a:r>
            <a:rPr lang="en-GB" sz="1000" kern="1200" dirty="0"/>
            <a:t>Risk engineering insights to customer</a:t>
          </a:r>
        </a:p>
      </dsp:txBody>
      <dsp:txXfrm>
        <a:off x="1962942" y="1597229"/>
        <a:ext cx="944756" cy="700948"/>
      </dsp:txXfrm>
    </dsp:sp>
    <dsp:sp modelId="{F56D40D1-5160-4E4C-A6C8-CF8A5BEB880D}">
      <dsp:nvSpPr>
        <dsp:cNvPr id="0" name=""/>
        <dsp:cNvSpPr/>
      </dsp:nvSpPr>
      <dsp:spPr>
        <a:xfrm>
          <a:off x="1706639" y="182837"/>
          <a:ext cx="2559986" cy="2559986"/>
        </a:xfrm>
        <a:prstGeom prst="pie">
          <a:avLst>
            <a:gd name="adj1" fmla="val 10800000"/>
            <a:gd name="adj2" fmla="val 16200000"/>
          </a:avLst>
        </a:prstGeom>
        <a:solidFill>
          <a:srgbClr val="609BC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chemeClr val="bg1"/>
              </a:solidFill>
            </a:rPr>
            <a:t>Advanced risk selection</a:t>
          </a:r>
        </a:p>
        <a:p>
          <a:pPr marL="0" lvl="0" indent="0" algn="ctr" defTabSz="444500">
            <a:lnSpc>
              <a:spcPct val="90000"/>
            </a:lnSpc>
            <a:spcBef>
              <a:spcPct val="0"/>
            </a:spcBef>
            <a:spcAft>
              <a:spcPct val="35000"/>
            </a:spcAft>
            <a:buNone/>
          </a:pPr>
          <a:endParaRPr lang="en-GB" sz="1000" kern="1200" dirty="0">
            <a:solidFill>
              <a:schemeClr val="bg1"/>
            </a:solidFill>
          </a:endParaRPr>
        </a:p>
      </dsp:txBody>
      <dsp:txXfrm>
        <a:off x="1962942" y="713424"/>
        <a:ext cx="944756" cy="700948"/>
      </dsp:txXfrm>
    </dsp:sp>
    <dsp:sp modelId="{0F410BF9-38CE-45BD-94F8-403B1FB0B1CE}">
      <dsp:nvSpPr>
        <dsp:cNvPr id="0" name=""/>
        <dsp:cNvSpPr/>
      </dsp:nvSpPr>
      <dsp:spPr>
        <a:xfrm>
          <a:off x="1634106" y="24361"/>
          <a:ext cx="2876937" cy="2876937"/>
        </a:xfrm>
        <a:prstGeom prst="circularArrow">
          <a:avLst>
            <a:gd name="adj1" fmla="val 5085"/>
            <a:gd name="adj2" fmla="val 327528"/>
            <a:gd name="adj3" fmla="val 21272472"/>
            <a:gd name="adj4" fmla="val 16200000"/>
            <a:gd name="adj5" fmla="val 5932"/>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ED356BFF-F48C-4F8E-A256-FEF18BEFE1AB}">
      <dsp:nvSpPr>
        <dsp:cNvPr id="0" name=""/>
        <dsp:cNvSpPr/>
      </dsp:nvSpPr>
      <dsp:spPr>
        <a:xfrm>
          <a:off x="1634106" y="110304"/>
          <a:ext cx="2876937" cy="2876937"/>
        </a:xfrm>
        <a:prstGeom prst="circularArrow">
          <a:avLst>
            <a:gd name="adj1" fmla="val 5085"/>
            <a:gd name="adj2" fmla="val 327528"/>
            <a:gd name="adj3" fmla="val 5072472"/>
            <a:gd name="adj4" fmla="val 0"/>
            <a:gd name="adj5" fmla="val 5932"/>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901DBB5E-C2B2-4D11-B81D-B691936B80A7}">
      <dsp:nvSpPr>
        <dsp:cNvPr id="0" name=""/>
        <dsp:cNvSpPr/>
      </dsp:nvSpPr>
      <dsp:spPr>
        <a:xfrm>
          <a:off x="1548163" y="110304"/>
          <a:ext cx="2876937" cy="2876937"/>
        </a:xfrm>
        <a:prstGeom prst="circularArrow">
          <a:avLst>
            <a:gd name="adj1" fmla="val 5085"/>
            <a:gd name="adj2" fmla="val 327528"/>
            <a:gd name="adj3" fmla="val 10472472"/>
            <a:gd name="adj4" fmla="val 5400000"/>
            <a:gd name="adj5" fmla="val 5932"/>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4A0F6192-8B48-46F2-B4BD-9B96E6EAD00D}">
      <dsp:nvSpPr>
        <dsp:cNvPr id="0" name=""/>
        <dsp:cNvSpPr/>
      </dsp:nvSpPr>
      <dsp:spPr>
        <a:xfrm>
          <a:off x="1548163" y="24361"/>
          <a:ext cx="2876937" cy="2876937"/>
        </a:xfrm>
        <a:prstGeom prst="circularArrow">
          <a:avLst>
            <a:gd name="adj1" fmla="val 5085"/>
            <a:gd name="adj2" fmla="val 327528"/>
            <a:gd name="adj3" fmla="val 15872472"/>
            <a:gd name="adj4" fmla="val 10800000"/>
            <a:gd name="adj5" fmla="val 5932"/>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4EE99-9172-437B-B9E0-36245D6CA65F}">
      <dsp:nvSpPr>
        <dsp:cNvPr id="0" name=""/>
        <dsp:cNvSpPr/>
      </dsp:nvSpPr>
      <dsp:spPr>
        <a:xfrm>
          <a:off x="3587817" y="1629341"/>
          <a:ext cx="1250798" cy="1250798"/>
        </a:xfrm>
        <a:prstGeom prst="ellipse">
          <a:avLst/>
        </a:prstGeom>
        <a:solidFill>
          <a:schemeClr val="bg1"/>
        </a:solidFill>
        <a:ln w="2857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Digital Agenda</a:t>
          </a:r>
        </a:p>
      </dsp:txBody>
      <dsp:txXfrm>
        <a:off x="3770992" y="1812516"/>
        <a:ext cx="884448" cy="884448"/>
      </dsp:txXfrm>
    </dsp:sp>
    <dsp:sp modelId="{DF904F4D-3C8A-469E-BCA5-9E5C6EA5C19F}">
      <dsp:nvSpPr>
        <dsp:cNvPr id="0" name=""/>
        <dsp:cNvSpPr/>
      </dsp:nvSpPr>
      <dsp:spPr>
        <a:xfrm rot="16200000">
          <a:off x="4031605" y="1434370"/>
          <a:ext cx="363222" cy="26718"/>
        </a:xfrm>
        <a:custGeom>
          <a:avLst/>
          <a:gdLst/>
          <a:ahLst/>
          <a:cxnLst/>
          <a:rect l="0" t="0" r="0" b="0"/>
          <a:pathLst>
            <a:path>
              <a:moveTo>
                <a:pt x="0" y="13359"/>
              </a:moveTo>
              <a:lnTo>
                <a:pt x="363222" y="1335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04136" y="1438649"/>
        <a:ext cx="18161" cy="18161"/>
      </dsp:txXfrm>
    </dsp:sp>
    <dsp:sp modelId="{6E4321E6-2E75-418F-BBD8-EA0BB4FED984}">
      <dsp:nvSpPr>
        <dsp:cNvPr id="0" name=""/>
        <dsp:cNvSpPr/>
      </dsp:nvSpPr>
      <dsp:spPr>
        <a:xfrm>
          <a:off x="3587817" y="15319"/>
          <a:ext cx="1250798" cy="1250798"/>
        </a:xfrm>
        <a:prstGeom prst="ellipse">
          <a:avLst/>
        </a:prstGeom>
        <a:solidFill>
          <a:srgbClr val="EAF3F9"/>
        </a:solidFill>
        <a:ln w="571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B2B</a:t>
          </a:r>
          <a:br>
            <a:rPr lang="en-US" sz="1400" kern="1200" dirty="0">
              <a:solidFill>
                <a:schemeClr val="tx1"/>
              </a:solidFill>
            </a:rPr>
          </a:br>
          <a:r>
            <a:rPr lang="en-US" sz="1400" kern="1200" dirty="0">
              <a:solidFill>
                <a:schemeClr val="tx1"/>
              </a:solidFill>
            </a:rPr>
            <a:t>Inter-actions -API</a:t>
          </a:r>
        </a:p>
      </dsp:txBody>
      <dsp:txXfrm>
        <a:off x="3770992" y="198494"/>
        <a:ext cx="884448" cy="884448"/>
      </dsp:txXfrm>
    </dsp:sp>
    <dsp:sp modelId="{AAE34CAB-5C18-4254-870A-5C9469FB9B27}">
      <dsp:nvSpPr>
        <dsp:cNvPr id="0" name=""/>
        <dsp:cNvSpPr/>
      </dsp:nvSpPr>
      <dsp:spPr>
        <a:xfrm>
          <a:off x="4838616" y="2241381"/>
          <a:ext cx="375747" cy="26718"/>
        </a:xfrm>
        <a:custGeom>
          <a:avLst/>
          <a:gdLst/>
          <a:ahLst/>
          <a:cxnLst/>
          <a:rect l="0" t="0" r="0" b="0"/>
          <a:pathLst>
            <a:path>
              <a:moveTo>
                <a:pt x="0" y="13359"/>
              </a:moveTo>
              <a:lnTo>
                <a:pt x="375747" y="1335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17096" y="2245347"/>
        <a:ext cx="18787" cy="18787"/>
      </dsp:txXfrm>
    </dsp:sp>
    <dsp:sp modelId="{9E193DB7-AE78-4280-9007-79B08E59B591}">
      <dsp:nvSpPr>
        <dsp:cNvPr id="0" name=""/>
        <dsp:cNvSpPr/>
      </dsp:nvSpPr>
      <dsp:spPr>
        <a:xfrm>
          <a:off x="5214363" y="1629341"/>
          <a:ext cx="1250798" cy="1250798"/>
        </a:xfrm>
        <a:prstGeom prst="ellipse">
          <a:avLst/>
        </a:prstGeom>
        <a:solidFill>
          <a:srgbClr val="C1DAEE"/>
        </a:solidFill>
        <a:ln w="571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Robotics</a:t>
          </a:r>
        </a:p>
        <a:p>
          <a:pPr marL="0" lvl="0" indent="0" algn="ctr" defTabSz="622300">
            <a:lnSpc>
              <a:spcPct val="90000"/>
            </a:lnSpc>
            <a:spcBef>
              <a:spcPct val="0"/>
            </a:spcBef>
            <a:spcAft>
              <a:spcPct val="35000"/>
            </a:spcAft>
            <a:buNone/>
          </a:pPr>
          <a:r>
            <a:rPr lang="en-US" sz="1400" b="0" kern="1200" dirty="0">
              <a:solidFill>
                <a:schemeClr val="tx1"/>
              </a:solidFill>
            </a:rPr>
            <a:t>(RPA)</a:t>
          </a:r>
        </a:p>
      </dsp:txBody>
      <dsp:txXfrm>
        <a:off x="5397538" y="1812516"/>
        <a:ext cx="884448" cy="884448"/>
      </dsp:txXfrm>
    </dsp:sp>
    <dsp:sp modelId="{D05D56CB-B184-4FE7-B539-6A187737F3D8}">
      <dsp:nvSpPr>
        <dsp:cNvPr id="0" name=""/>
        <dsp:cNvSpPr/>
      </dsp:nvSpPr>
      <dsp:spPr>
        <a:xfrm rot="5400000">
          <a:off x="4025343" y="3054654"/>
          <a:ext cx="375747" cy="26718"/>
        </a:xfrm>
        <a:custGeom>
          <a:avLst/>
          <a:gdLst/>
          <a:ahLst/>
          <a:cxnLst/>
          <a:rect l="0" t="0" r="0" b="0"/>
          <a:pathLst>
            <a:path>
              <a:moveTo>
                <a:pt x="0" y="13359"/>
              </a:moveTo>
              <a:lnTo>
                <a:pt x="375747" y="1335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03823" y="3058620"/>
        <a:ext cx="18787" cy="18787"/>
      </dsp:txXfrm>
    </dsp:sp>
    <dsp:sp modelId="{E369948D-AAA3-4ED5-B8A4-65112B3FEBDD}">
      <dsp:nvSpPr>
        <dsp:cNvPr id="0" name=""/>
        <dsp:cNvSpPr/>
      </dsp:nvSpPr>
      <dsp:spPr>
        <a:xfrm>
          <a:off x="3587817" y="3255887"/>
          <a:ext cx="1250798" cy="1250798"/>
        </a:xfrm>
        <a:prstGeom prst="ellipse">
          <a:avLst/>
        </a:prstGeom>
        <a:solidFill>
          <a:schemeClr val="accent3">
            <a:lumMod val="75000"/>
          </a:schemeClr>
        </a:solidFill>
        <a:ln w="571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Block-chain</a:t>
          </a:r>
        </a:p>
      </dsp:txBody>
      <dsp:txXfrm>
        <a:off x="3770992" y="3439062"/>
        <a:ext cx="884448" cy="884448"/>
      </dsp:txXfrm>
    </dsp:sp>
    <dsp:sp modelId="{51AFB96E-147E-4AA9-BF2D-8816DB11CFF8}">
      <dsp:nvSpPr>
        <dsp:cNvPr id="0" name=""/>
        <dsp:cNvSpPr/>
      </dsp:nvSpPr>
      <dsp:spPr>
        <a:xfrm rot="10723347">
          <a:off x="3199196" y="2259659"/>
          <a:ext cx="388824" cy="26718"/>
        </a:xfrm>
        <a:custGeom>
          <a:avLst/>
          <a:gdLst/>
          <a:ahLst/>
          <a:cxnLst/>
          <a:rect l="0" t="0" r="0" b="0"/>
          <a:pathLst>
            <a:path>
              <a:moveTo>
                <a:pt x="0" y="13359"/>
              </a:moveTo>
              <a:lnTo>
                <a:pt x="388824" y="1335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383888" y="2263298"/>
        <a:ext cx="19441" cy="19441"/>
      </dsp:txXfrm>
    </dsp:sp>
    <dsp:sp modelId="{F97D4FF7-61CB-41B3-846C-229A262AC666}">
      <dsp:nvSpPr>
        <dsp:cNvPr id="0" name=""/>
        <dsp:cNvSpPr/>
      </dsp:nvSpPr>
      <dsp:spPr>
        <a:xfrm>
          <a:off x="1948601" y="1665898"/>
          <a:ext cx="1250798" cy="1250798"/>
        </a:xfrm>
        <a:prstGeom prst="ellipse">
          <a:avLst/>
        </a:prstGeom>
        <a:solidFill>
          <a:srgbClr val="C1DAEE"/>
        </a:solidFill>
        <a:ln w="571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Artificial </a:t>
          </a:r>
          <a:r>
            <a:rPr lang="en-US" sz="1400" b="0" kern="1200" dirty="0" err="1">
              <a:solidFill>
                <a:schemeClr val="tx1"/>
              </a:solidFill>
            </a:rPr>
            <a:t>Intelli-gence</a:t>
          </a:r>
          <a:endParaRPr lang="en-US" sz="1400" b="0" kern="1200" dirty="0">
            <a:solidFill>
              <a:schemeClr val="tx1"/>
            </a:solidFill>
          </a:endParaRPr>
        </a:p>
        <a:p>
          <a:pPr marL="0" lvl="0" indent="0" algn="ctr" defTabSz="622300">
            <a:lnSpc>
              <a:spcPct val="90000"/>
            </a:lnSpc>
            <a:spcBef>
              <a:spcPct val="0"/>
            </a:spcBef>
            <a:spcAft>
              <a:spcPct val="35000"/>
            </a:spcAft>
            <a:buNone/>
          </a:pPr>
          <a:r>
            <a:rPr lang="en-US" sz="1400" b="0" kern="1200" dirty="0">
              <a:solidFill>
                <a:schemeClr val="tx1"/>
              </a:solidFill>
            </a:rPr>
            <a:t>(AI)</a:t>
          </a:r>
        </a:p>
      </dsp:txBody>
      <dsp:txXfrm>
        <a:off x="2131776" y="1849073"/>
        <a:ext cx="884448" cy="884448"/>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427"/>
          </a:xfrm>
          <a:prstGeom prst="rect">
            <a:avLst/>
          </a:prstGeom>
        </p:spPr>
        <p:txBody>
          <a:bodyPr vert="horz" lIns="91440" tIns="45720" rIns="91440" bIns="45720" rtlCol="0"/>
          <a:lstStyle>
            <a:lvl1pPr algn="r">
              <a:defRPr sz="1200"/>
            </a:lvl1pPr>
          </a:lstStyle>
          <a:p>
            <a:fld id="{E22BB2E2-FF76-4303-B73F-21A4C1C8E066}" type="datetimeFigureOut">
              <a:rPr lang="en-GB" smtClean="0"/>
              <a:t>11/06/2018</a:t>
            </a:fld>
            <a:endParaRPr lang="en-GB"/>
          </a:p>
        </p:txBody>
      </p:sp>
      <p:sp>
        <p:nvSpPr>
          <p:cNvPr id="4" name="Slide Image Placeholder 3"/>
          <p:cNvSpPr>
            <a:spLocks noGrp="1" noRot="1" noChangeAspect="1"/>
          </p:cNvSpPr>
          <p:nvPr>
            <p:ph type="sldImg" idx="2"/>
          </p:nvPr>
        </p:nvSpPr>
        <p:spPr>
          <a:xfrm>
            <a:off x="407988" y="1233488"/>
            <a:ext cx="5926137" cy="3333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983"/>
            <a:ext cx="539369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4"/>
            <a:ext cx="2921582" cy="4954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8824"/>
            <a:ext cx="2921582" cy="495426"/>
          </a:xfrm>
          <a:prstGeom prst="rect">
            <a:avLst/>
          </a:prstGeom>
        </p:spPr>
        <p:txBody>
          <a:bodyPr vert="horz" lIns="91440" tIns="45720" rIns="91440" bIns="45720" rtlCol="0" anchor="b"/>
          <a:lstStyle>
            <a:lvl1pPr algn="r">
              <a:defRPr sz="1200"/>
            </a:lvl1pPr>
          </a:lstStyle>
          <a:p>
            <a:fld id="{4A8AA657-69DF-4F17-A969-8B4EBDA76E92}" type="slidenum">
              <a:rPr lang="en-GB" smtClean="0"/>
              <a:t>‹#›</a:t>
            </a:fld>
            <a:endParaRPr lang="en-GB"/>
          </a:p>
        </p:txBody>
      </p:sp>
    </p:spTree>
    <p:extLst>
      <p:ext uri="{BB962C8B-B14F-4D97-AF65-F5344CB8AC3E}">
        <p14:creationId xmlns:p14="http://schemas.microsoft.com/office/powerpoint/2010/main" val="2736393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3776213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266914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CAB46FF-02CE-4C23-8AA1-A048120CB8F3}" type="slidenum">
              <a:rPr lang="id-ID" altLang="en-US">
                <a:solidFill>
                  <a:prstClr val="black"/>
                </a:solidFill>
              </a:rPr>
              <a:pPr/>
              <a:t>5</a:t>
            </a:fld>
            <a:endParaRPr lang="id-ID" altLang="en-US">
              <a:solidFill>
                <a:prstClr val="black"/>
              </a:solidFill>
            </a:endParaRPr>
          </a:p>
        </p:txBody>
      </p:sp>
    </p:spTree>
    <p:extLst>
      <p:ext uri="{BB962C8B-B14F-4D97-AF65-F5344CB8AC3E}">
        <p14:creationId xmlns:p14="http://schemas.microsoft.com/office/powerpoint/2010/main" val="2938669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Thank</a:t>
            </a:r>
            <a:r>
              <a:rPr lang="en-US" baseline="0" dirty="0"/>
              <a:t> you very much for giving me the opportunity to share our Commercial Insurance IoT project with you.</a:t>
            </a:r>
          </a:p>
          <a:p>
            <a:r>
              <a:rPr lang="en-US" baseline="0" dirty="0"/>
              <a:t>I work for the business transformation team, focused on Innovation, and specifically, leading the IoT stream.</a:t>
            </a:r>
          </a:p>
          <a:p>
            <a:endParaRPr lang="en-US" baseline="0" dirty="0"/>
          </a:p>
          <a:p>
            <a:r>
              <a:rPr lang="en-US" baseline="0" dirty="0"/>
              <a:t>During this session, I’d like to focus on discussing applications of IoT in commercial insurance. Starting by giving an overview on what is IoT and what’s in it for Insurance, then providing an status update on what is and where we are in our property telematics project and, if we have time, and you are interested, we can further comment on applications of IoT out of property.</a:t>
            </a:r>
            <a:endParaRPr lang="en-US" dirty="0"/>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45248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Beginning of a journey</a:t>
            </a:r>
          </a:p>
          <a:p>
            <a:r>
              <a:rPr lang="en-US" dirty="0"/>
              <a:t>Understand what the customer wants, out</a:t>
            </a:r>
            <a:r>
              <a:rPr lang="en-US" baseline="0" dirty="0"/>
              <a:t> of skillset, collaboration. Transformation in the way we work. Combining incremental and disruptive change.</a:t>
            </a:r>
          </a:p>
          <a:p>
            <a:pPr marL="171450" indent="-171450">
              <a:buFontTx/>
              <a:buChar char="-"/>
            </a:pPr>
            <a:r>
              <a:rPr lang="en-US" baseline="0" dirty="0"/>
              <a:t>From building blocks to insurance</a:t>
            </a:r>
          </a:p>
          <a:p>
            <a:pPr marL="171450" indent="-171450">
              <a:buFontTx/>
              <a:buChar char="-"/>
            </a:pPr>
            <a:r>
              <a:rPr lang="en-US" baseline="0" dirty="0"/>
              <a:t>Real impact: this is something that we need to validate during the pilot</a:t>
            </a:r>
            <a:endParaRPr lang="en-US" dirty="0"/>
          </a:p>
          <a:p>
            <a:endParaRPr lang="en-US" dirty="0"/>
          </a:p>
        </p:txBody>
      </p:sp>
      <p:sp>
        <p:nvSpPr>
          <p:cNvPr id="4" name="Marcador de número de diapositiva 3"/>
          <p:cNvSpPr>
            <a:spLocks noGrp="1"/>
          </p:cNvSpPr>
          <p:nvPr>
            <p:ph type="sldNum" sz="quarter" idx="10"/>
          </p:nvPr>
        </p:nvSpPr>
        <p:spPr/>
        <p:txBody>
          <a:bodyPr/>
          <a:lstStyle/>
          <a:p>
            <a:fld id="{7C63E7AF-3E42-4400-8B29-7BEA94DCEF3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609972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This</a:t>
            </a:r>
            <a:r>
              <a:rPr lang="en-US" baseline="0" dirty="0"/>
              <a:t> is work in progress, but we are not there yet</a:t>
            </a:r>
          </a:p>
          <a:p>
            <a:r>
              <a:rPr lang="en-US" baseline="0" dirty="0"/>
              <a:t>The story started last year.</a:t>
            </a:r>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11</a:t>
            </a:fld>
            <a:endParaRPr lang="en-GB" dirty="0">
              <a:solidFill>
                <a:prstClr val="black"/>
              </a:solidFill>
            </a:endParaRPr>
          </a:p>
        </p:txBody>
      </p:sp>
    </p:spTree>
    <p:extLst>
      <p:ext uri="{BB962C8B-B14F-4D97-AF65-F5344CB8AC3E}">
        <p14:creationId xmlns:p14="http://schemas.microsoft.com/office/powerpoint/2010/main" val="255720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en-US" dirty="0"/>
              <a:t>Intelligence to automatically calibrate to each building and recognize insurance relevant activity, plus a notification service to inform clients and customers in real-time of significant insurance relevant activity.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Periodic reports with insights to improve building maintenance. Provides a complete view of event and time-based information on the operating conditions of insured buildings. </a:t>
            </a:r>
          </a:p>
          <a:p>
            <a:endParaRPr lang="en-US" dirty="0"/>
          </a:p>
        </p:txBody>
      </p:sp>
      <p:sp>
        <p:nvSpPr>
          <p:cNvPr id="4" name="Foliennummernplatzhalter 3"/>
          <p:cNvSpPr>
            <a:spLocks noGrp="1"/>
          </p:cNvSpPr>
          <p:nvPr>
            <p:ph type="sldNum" sz="quarter" idx="10"/>
          </p:nvPr>
        </p:nvSpPr>
        <p:spPr/>
        <p:txBody>
          <a:bodyPr/>
          <a:lstStyle/>
          <a:p>
            <a:fld id="{1B9F7CFC-5850-47E8-887B-CBA7246C6F30}"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650776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val="271749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236EE8-827B-429E-A0DC-ED4F065FA157}" type="slidenum">
              <a:rPr lang="en-US" smtClean="0"/>
              <a:pPr/>
              <a:t>14</a:t>
            </a:fld>
            <a:endParaRPr lang="en-US" dirty="0"/>
          </a:p>
        </p:txBody>
      </p:sp>
      <p:sp>
        <p:nvSpPr>
          <p:cNvPr id="1353730" name="Rectangle 2"/>
          <p:cNvSpPr>
            <a:spLocks noGrp="1" noRot="1" noChangeAspect="1" noChangeArrowheads="1" noTextEdit="1"/>
          </p:cNvSpPr>
          <p:nvPr>
            <p:ph type="sldImg"/>
          </p:nvPr>
        </p:nvSpPr>
        <p:spPr>
          <a:ln/>
        </p:spPr>
      </p:sp>
      <p:sp>
        <p:nvSpPr>
          <p:cNvPr id="1353731" name="Rectangle 3"/>
          <p:cNvSpPr>
            <a:spLocks noGrp="1" noChangeArrowheads="1"/>
          </p:cNvSpPr>
          <p:nvPr>
            <p:ph type="body" idx="1"/>
          </p:nvPr>
        </p:nvSpPr>
        <p:spPr>
          <a:xfrm>
            <a:off x="697934" y="5249681"/>
            <a:ext cx="5583468" cy="4973382"/>
          </a:xfrm>
        </p:spPr>
        <p:txBody>
          <a:bodyPr/>
          <a:lstStyle/>
          <a:p>
            <a:endParaRPr lang="en-US" dirty="0"/>
          </a:p>
          <a:p>
            <a:r>
              <a:rPr lang="en-US" dirty="0"/>
              <a:t>Committed</a:t>
            </a:r>
            <a:r>
              <a:rPr lang="en-US" baseline="0" dirty="0"/>
              <a:t> to leverage technology in order to get closer to our customers (and brokers)</a:t>
            </a:r>
          </a:p>
          <a:p>
            <a:endParaRPr lang="en-US" baseline="0" dirty="0"/>
          </a:p>
          <a:p>
            <a:r>
              <a:rPr lang="en-US" baseline="0" dirty="0"/>
              <a:t>We are part of an ecosystem where one cannot move on its own driving digital transformation</a:t>
            </a:r>
          </a:p>
          <a:p>
            <a:endParaRPr lang="en-US" baseline="0" dirty="0"/>
          </a:p>
          <a:p>
            <a:r>
              <a:rPr lang="en-US" baseline="0" dirty="0"/>
              <a:t>Co-design, co-creation is the key to move forward and make a difference</a:t>
            </a:r>
          </a:p>
        </p:txBody>
      </p:sp>
    </p:spTree>
    <p:extLst>
      <p:ext uri="{BB962C8B-B14F-4D97-AF65-F5344CB8AC3E}">
        <p14:creationId xmlns:p14="http://schemas.microsoft.com/office/powerpoint/2010/main" val="3595219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15</a:t>
            </a:fld>
            <a:endParaRPr lang="en-GB" dirty="0">
              <a:solidFill>
                <a:prstClr val="black"/>
              </a:solidFill>
            </a:endParaRPr>
          </a:p>
        </p:txBody>
      </p:sp>
    </p:spTree>
    <p:extLst>
      <p:ext uri="{BB962C8B-B14F-4D97-AF65-F5344CB8AC3E}">
        <p14:creationId xmlns:p14="http://schemas.microsoft.com/office/powerpoint/2010/main" val="214712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B183523-7DB6-4726-9C22-519408A49DFF}" type="slidenum">
              <a:rPr lang="id-ID" altLang="en-US">
                <a:solidFill>
                  <a:prstClr val="black"/>
                </a:solidFill>
              </a:rPr>
              <a:pPr/>
              <a:t>25</a:t>
            </a:fld>
            <a:endParaRPr lang="id-ID" altLang="en-US">
              <a:solidFill>
                <a:prstClr val="black"/>
              </a:solidFill>
            </a:endParaRPr>
          </a:p>
        </p:txBody>
      </p:sp>
    </p:spTree>
    <p:extLst>
      <p:ext uri="{BB962C8B-B14F-4D97-AF65-F5344CB8AC3E}">
        <p14:creationId xmlns:p14="http://schemas.microsoft.com/office/powerpoint/2010/main" val="1099745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28</a:t>
            </a:fld>
            <a:endParaRPr lang="en-GB" dirty="0">
              <a:solidFill>
                <a:prstClr val="black"/>
              </a:solidFill>
            </a:endParaRPr>
          </a:p>
        </p:txBody>
      </p:sp>
    </p:spTree>
    <p:extLst>
      <p:ext uri="{BB962C8B-B14F-4D97-AF65-F5344CB8AC3E}">
        <p14:creationId xmlns:p14="http://schemas.microsoft.com/office/powerpoint/2010/main" val="1396947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In</a:t>
            </a:r>
            <a:r>
              <a:rPr lang="en-US" baseline="0" dirty="0"/>
              <a:t> this session we will be focusing on Property, basically on buildings.</a:t>
            </a:r>
          </a:p>
          <a:p>
            <a:r>
              <a:rPr lang="en-US" baseline="0" dirty="0"/>
              <a:t>What we are doing is to collect information from sensors that are already in place to track heating, ventilation and air conditioning, boilers, chillers, water pipes </a:t>
            </a:r>
            <a:r>
              <a:rPr lang="en-US" baseline="0" dirty="0" err="1"/>
              <a:t>etc</a:t>
            </a:r>
            <a:r>
              <a:rPr lang="en-US" baseline="0" dirty="0"/>
              <a:t> ; continuous monitoring the building to get an understanding of the building by identifying patterns of behavior and use this information to reduce loss cost, preventive maintenance, avoid business interruption or doing post mortem analysis after a claim</a:t>
            </a:r>
            <a:endParaRPr lang="en-US" dirty="0"/>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29</a:t>
            </a:fld>
            <a:endParaRPr lang="en-GB" dirty="0">
              <a:solidFill>
                <a:prstClr val="black"/>
              </a:solidFill>
            </a:endParaRPr>
          </a:p>
        </p:txBody>
      </p:sp>
    </p:spTree>
    <p:extLst>
      <p:ext uri="{BB962C8B-B14F-4D97-AF65-F5344CB8AC3E}">
        <p14:creationId xmlns:p14="http://schemas.microsoft.com/office/powerpoint/2010/main" val="2713340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30</a:t>
            </a:fld>
            <a:endParaRPr lang="en-GB" dirty="0">
              <a:solidFill>
                <a:prstClr val="black"/>
              </a:solidFill>
            </a:endParaRPr>
          </a:p>
        </p:txBody>
      </p:sp>
    </p:spTree>
    <p:extLst>
      <p:ext uri="{BB962C8B-B14F-4D97-AF65-F5344CB8AC3E}">
        <p14:creationId xmlns:p14="http://schemas.microsoft.com/office/powerpoint/2010/main" val="1996748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31</a:t>
            </a:fld>
            <a:endParaRPr lang="en-GB" dirty="0">
              <a:solidFill>
                <a:prstClr val="black"/>
              </a:solidFill>
            </a:endParaRPr>
          </a:p>
        </p:txBody>
      </p:sp>
    </p:spTree>
    <p:extLst>
      <p:ext uri="{BB962C8B-B14F-4D97-AF65-F5344CB8AC3E}">
        <p14:creationId xmlns:p14="http://schemas.microsoft.com/office/powerpoint/2010/main" val="1827067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32</a:t>
            </a:fld>
            <a:endParaRPr lang="en-GB" dirty="0">
              <a:solidFill>
                <a:prstClr val="black"/>
              </a:solidFill>
            </a:endParaRPr>
          </a:p>
        </p:txBody>
      </p:sp>
    </p:spTree>
    <p:extLst>
      <p:ext uri="{BB962C8B-B14F-4D97-AF65-F5344CB8AC3E}">
        <p14:creationId xmlns:p14="http://schemas.microsoft.com/office/powerpoint/2010/main" val="690040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33</a:t>
            </a:fld>
            <a:endParaRPr lang="en-GB" dirty="0">
              <a:solidFill>
                <a:prstClr val="black"/>
              </a:solidFill>
            </a:endParaRPr>
          </a:p>
        </p:txBody>
      </p:sp>
    </p:spTree>
    <p:extLst>
      <p:ext uri="{BB962C8B-B14F-4D97-AF65-F5344CB8AC3E}">
        <p14:creationId xmlns:p14="http://schemas.microsoft.com/office/powerpoint/2010/main" val="1933353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7969661-D31F-429E-BBC2-C4B98B06AF23}" type="slidenum">
              <a:rPr lang="en-GB" smtClean="0">
                <a:solidFill>
                  <a:prstClr val="black"/>
                </a:solidFill>
              </a:rPr>
              <a:pPr/>
              <a:t>34</a:t>
            </a:fld>
            <a:endParaRPr lang="en-GB" dirty="0">
              <a:solidFill>
                <a:prstClr val="black"/>
              </a:solidFill>
            </a:endParaRPr>
          </a:p>
        </p:txBody>
      </p:sp>
    </p:spTree>
    <p:extLst>
      <p:ext uri="{BB962C8B-B14F-4D97-AF65-F5344CB8AC3E}">
        <p14:creationId xmlns:p14="http://schemas.microsoft.com/office/powerpoint/2010/main" val="42921971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5.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oleObject4.bin"/></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a:xfrm>
            <a:off x="407797" y="1620001"/>
            <a:ext cx="11355287" cy="929651"/>
          </a:xfrm>
          <a:ln/>
        </p:spPr>
        <p:txBody>
          <a:bodyPr/>
          <a:lstStyle>
            <a:lvl1pPr>
              <a:defRPr sz="2800">
                <a:solidFill>
                  <a:srgbClr val="000066"/>
                </a:solidFill>
                <a:latin typeface="+mj-lt"/>
              </a:defRPr>
            </a:lvl1pPr>
          </a:lstStyle>
          <a:p>
            <a:r>
              <a:rPr lang="en-US" dirty="0"/>
              <a:t>Click to edit Master title style</a:t>
            </a:r>
          </a:p>
        </p:txBody>
      </p:sp>
      <p:sp>
        <p:nvSpPr>
          <p:cNvPr id="61495" name="Picture Placeholder 61494"/>
          <p:cNvSpPr>
            <a:spLocks noGrp="1"/>
          </p:cNvSpPr>
          <p:nvPr>
            <p:ph type="pic" sz="quarter" idx="10" hasCustomPrompt="1"/>
          </p:nvPr>
        </p:nvSpPr>
        <p:spPr>
          <a:xfrm>
            <a:off x="0" y="4038933"/>
            <a:ext cx="12192000" cy="2449181"/>
          </a:xfrm>
          <a:solidFill>
            <a:srgbClr val="F1F4F3"/>
          </a:solidFill>
        </p:spPr>
        <p:txBody>
          <a:bodyPr/>
          <a:lstStyle>
            <a:lvl1pPr marL="304800" indent="0">
              <a:spcBef>
                <a:spcPts val="0"/>
              </a:spcBef>
              <a:buNone/>
              <a:defRPr sz="1050" baseline="0"/>
            </a:lvl1pPr>
          </a:lstStyle>
          <a:p>
            <a:r>
              <a:rPr lang="en-US" noProof="0" dirty="0"/>
              <a:t>   </a:t>
            </a:r>
          </a:p>
        </p:txBody>
      </p:sp>
      <p:cxnSp>
        <p:nvCxnSpPr>
          <p:cNvPr id="61493" name="Straight Connector 61492"/>
          <p:cNvCxnSpPr/>
          <p:nvPr/>
        </p:nvCxnSpPr>
        <p:spPr bwMode="auto">
          <a:xfrm>
            <a:off x="0" y="4015267"/>
            <a:ext cx="12192000" cy="0"/>
          </a:xfrm>
          <a:prstGeom prst="line">
            <a:avLst/>
          </a:prstGeom>
          <a:solidFill>
            <a:schemeClr val="folHlink">
              <a:alpha val="50000"/>
            </a:schemeClr>
          </a:solidFill>
          <a:ln w="57150" cap="flat" cmpd="sng" algn="ctr">
            <a:solidFill>
              <a:schemeClr val="tx1"/>
            </a:solidFill>
            <a:prstDash val="solid"/>
            <a:round/>
            <a:headEnd type="none" w="med" len="med"/>
            <a:tailEnd type="none" w="med" len="med"/>
          </a:ln>
          <a:effectLst/>
        </p:spPr>
      </p:cxnSp>
      <p:sp>
        <p:nvSpPr>
          <p:cNvPr id="9" name="Subtitle 2"/>
          <p:cNvSpPr>
            <a:spLocks noGrp="1"/>
          </p:cNvSpPr>
          <p:nvPr>
            <p:ph type="subTitle" idx="1" hasCustomPrompt="1"/>
          </p:nvPr>
        </p:nvSpPr>
        <p:spPr>
          <a:xfrm>
            <a:off x="406400" y="2535377"/>
            <a:ext cx="11353600" cy="815608"/>
          </a:xfrm>
        </p:spPr>
        <p:txBody>
          <a:bodyPr>
            <a:normAutofit/>
          </a:bodyPr>
          <a:lstStyle>
            <a:lvl1pPr marL="0" indent="0" algn="l">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a:t>
            </a:r>
            <a:br>
              <a:rPr lang="en-US" dirty="0"/>
            </a:br>
            <a:r>
              <a:rPr lang="en-US" dirty="0"/>
              <a:t>[Name of moderator]</a:t>
            </a:r>
            <a:br>
              <a:rPr lang="en-US" dirty="0"/>
            </a:br>
            <a:r>
              <a:rPr lang="en-US" dirty="0"/>
              <a:t>[Organizational Unit]</a:t>
            </a:r>
          </a:p>
        </p:txBody>
      </p:sp>
      <p:sp>
        <p:nvSpPr>
          <p:cNvPr id="7" name="BUShape"/>
          <p:cNvSpPr>
            <a:spLocks noGrp="1"/>
          </p:cNvSpPr>
          <p:nvPr>
            <p:ph type="body" sz="quarter" idx="11" hasCustomPrompt="1"/>
          </p:nvPr>
        </p:nvSpPr>
        <p:spPr>
          <a:xfrm>
            <a:off x="404285" y="3420000"/>
            <a:ext cx="11355916" cy="318423"/>
          </a:xfrm>
        </p:spPr>
        <p:txBody>
          <a:bodyPr anchor="b" anchorCtr="0"/>
          <a:lstStyle>
            <a:lvl1pPr marL="0" indent="0">
              <a:buFontTx/>
              <a:buNone/>
              <a:defRPr sz="1600" b="1" baseline="0">
                <a:latin typeface="+mn-lt"/>
              </a:defRPr>
            </a:lvl1pPr>
            <a:lvl2pPr marL="266700" indent="0">
              <a:buFontTx/>
              <a:buNone/>
              <a:defRPr sz="1800">
                <a:latin typeface="+mn-lt"/>
              </a:defRPr>
            </a:lvl2pPr>
            <a:lvl3pPr marL="541337" indent="0">
              <a:buFontTx/>
              <a:buNone/>
              <a:defRPr sz="1800">
                <a:latin typeface="+mn-lt"/>
              </a:defRPr>
            </a:lvl3pPr>
            <a:lvl4pPr marL="808037" indent="0">
              <a:buFontTx/>
              <a:buNone/>
              <a:defRPr sz="1800">
                <a:latin typeface="+mn-lt"/>
              </a:defRPr>
            </a:lvl4pPr>
            <a:lvl5pPr marL="1074738" indent="0">
              <a:buFontTx/>
              <a:buNone/>
              <a:defRPr sz="1800">
                <a:latin typeface="+mn-lt"/>
              </a:defRPr>
            </a:lvl5pPr>
          </a:lstStyle>
          <a:p>
            <a:pPr lvl="0"/>
            <a:r>
              <a:rPr lang="en-US" dirty="0"/>
              <a:t>[Business Unit]</a:t>
            </a:r>
          </a:p>
        </p:txBody>
      </p:sp>
      <p:pic>
        <p:nvPicPr>
          <p:cNvPr id="2" name="Z_EN_BLU"/>
          <p:cNvPicPr>
            <a:picLocks noChangeAspect="1"/>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10248000" y="306001"/>
            <a:ext cx="1512000" cy="731613"/>
          </a:xfrm>
          <a:prstGeom prst="rect">
            <a:avLst/>
          </a:prstGeom>
        </p:spPr>
      </p:pic>
      <p:sp>
        <p:nvSpPr>
          <p:cNvPr id="3" name="ciimagehelp"/>
          <p:cNvSpPr/>
          <p:nvPr userDrawn="1"/>
        </p:nvSpPr>
        <p:spPr bwMode="auto">
          <a:xfrm>
            <a:off x="-2880000" y="3690000"/>
            <a:ext cx="2640000" cy="3168000"/>
          </a:xfrm>
          <a:prstGeom prst="homePlate">
            <a:avLst>
              <a:gd name="adj" fmla="val 12453"/>
            </a:avLst>
          </a:prstGeom>
          <a:solidFill>
            <a:srgbClr val="E7ECEB"/>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p:spPr>
        <p:txBody>
          <a:bodyPr rot="0" spcFirstLastPara="0" vertOverflow="overflow" horzOverflow="overflow" vert="horz" wrap="square" lIns="18000" tIns="54000" rIns="90000" bIns="54000" numCol="1" spcCol="0" rtlCol="0" fromWordArt="0" anchor="t" anchorCtr="0" forceAA="0" compatLnSpc="1">
            <a:prstTxWarp prst="textNoShape">
              <a:avLst/>
            </a:prstTxWarp>
            <a:noAutofit/>
          </a:bodyPr>
          <a:lstStyle/>
          <a:p>
            <a:pPr marL="171450" indent="-171450" fontAlgn="base">
              <a:spcBef>
                <a:spcPct val="0"/>
              </a:spcBef>
              <a:spcAft>
                <a:spcPct val="0"/>
              </a:spcAft>
              <a:buFontTx/>
              <a:buChar char="-"/>
            </a:pPr>
            <a:r>
              <a:rPr lang="en-GB" sz="900">
                <a:solidFill>
                  <a:srgbClr val="000066"/>
                </a:solidFill>
              </a:rPr>
              <a:t>To insert a Zurich picture click on the "camera"-icon in the Zurich CI toolbar and follow the instructions.</a:t>
            </a:r>
            <a:br>
              <a:rPr lang="en-GB" sz="900">
                <a:solidFill>
                  <a:srgbClr val="000066"/>
                </a:solidFill>
              </a:rPr>
            </a:br>
            <a:endParaRPr lang="en-GB" sz="900">
              <a:solidFill>
                <a:srgbClr val="000066"/>
              </a:solidFill>
            </a:endParaRPr>
          </a:p>
          <a:p>
            <a:pPr marL="171450" indent="-171450" fontAlgn="base">
              <a:spcBef>
                <a:spcPct val="0"/>
              </a:spcBef>
              <a:spcAft>
                <a:spcPct val="0"/>
              </a:spcAft>
              <a:buFontTx/>
              <a:buChar char="-"/>
            </a:pPr>
            <a:r>
              <a:rPr lang="en-GB" sz="900">
                <a:solidFill>
                  <a:srgbClr val="000066"/>
                </a:solidFill>
              </a:rPr>
              <a:t>To insert a picture from your personal files, click on the "Insert Picture from File" icon here on the right.</a:t>
            </a:r>
            <a:br>
              <a:rPr lang="en-GB" sz="900">
                <a:solidFill>
                  <a:srgbClr val="000066"/>
                </a:solidFill>
              </a:rPr>
            </a:br>
            <a:r>
              <a:rPr lang="en-GB" sz="900">
                <a:solidFill>
                  <a:srgbClr val="000066"/>
                </a:solidFill>
              </a:rPr>
              <a:t>Please make sure that this picture follows the Zurich core elements available on the "book"-icon in the Zurich CI toolbar.</a:t>
            </a:r>
            <a:br>
              <a:rPr lang="en-GB" sz="900">
                <a:solidFill>
                  <a:srgbClr val="000066"/>
                </a:solidFill>
              </a:rPr>
            </a:br>
            <a:endParaRPr lang="en-GB" sz="900">
              <a:solidFill>
                <a:srgbClr val="000066"/>
              </a:solidFill>
            </a:endParaRPr>
          </a:p>
          <a:p>
            <a:pPr marL="171450" indent="-171450" fontAlgn="base">
              <a:spcBef>
                <a:spcPct val="0"/>
              </a:spcBef>
              <a:spcAft>
                <a:spcPct val="0"/>
              </a:spcAft>
              <a:buFontTx/>
              <a:buChar char="-"/>
            </a:pPr>
            <a:r>
              <a:rPr lang="en-GB" sz="900">
                <a:solidFill>
                  <a:srgbClr val="000066"/>
                </a:solidFill>
              </a:rPr>
              <a:t>To keep this neutral background, just leave it as it is.</a:t>
            </a:r>
            <a:br>
              <a:rPr lang="en-GB" sz="900">
                <a:solidFill>
                  <a:srgbClr val="000066"/>
                </a:solidFill>
              </a:rPr>
            </a:br>
            <a:endParaRPr lang="en-GB" sz="900">
              <a:solidFill>
                <a:srgbClr val="000066"/>
              </a:solidFill>
            </a:endParaRPr>
          </a:p>
          <a:p>
            <a:pPr fontAlgn="base">
              <a:spcBef>
                <a:spcPct val="0"/>
              </a:spcBef>
              <a:spcAft>
                <a:spcPct val="0"/>
              </a:spcAft>
            </a:pPr>
            <a:r>
              <a:rPr lang="en-GB" sz="900">
                <a:solidFill>
                  <a:srgbClr val="000066"/>
                </a:solidFill>
              </a:rPr>
              <a:t>Note:  this message will not be displayed in the presentation mode.</a:t>
            </a:r>
            <a:endParaRPr lang="en-US" sz="900" dirty="0">
              <a:solidFill>
                <a:srgbClr val="000066"/>
              </a:solidFill>
            </a:endParaRPr>
          </a:p>
        </p:txBody>
      </p:sp>
      <p:sp>
        <p:nvSpPr>
          <p:cNvPr id="4" name="ZConfT"/>
          <p:cNvSpPr txBox="1"/>
          <p:nvPr userDrawn="1"/>
        </p:nvSpPr>
        <p:spPr>
          <a:xfrm>
            <a:off x="407796" y="6576840"/>
            <a:ext cx="1115690" cy="138499"/>
          </a:xfrm>
          <a:prstGeom prst="rect">
            <a:avLst/>
          </a:prstGeom>
          <a:noFill/>
        </p:spPr>
        <p:txBody>
          <a:bodyPr vert="horz" wrap="none" lIns="0" tIns="0" rIns="0" bIns="0" rtlCol="0" anchor="t">
            <a:spAutoFit/>
          </a:bodyPr>
          <a:lstStyle/>
          <a:p>
            <a:r>
              <a:rPr lang="en-US" sz="900">
                <a:solidFill>
                  <a:srgbClr val="000066"/>
                </a:solidFill>
              </a:rPr>
              <a:t>INTERNAL USE ONLY</a:t>
            </a:r>
            <a:endParaRPr lang="en-US" sz="900" dirty="0">
              <a:solidFill>
                <a:srgbClr val="000066"/>
              </a:solidFill>
            </a:endParaRPr>
          </a:p>
        </p:txBody>
      </p:sp>
    </p:spTree>
    <p:extLst>
      <p:ext uri="{BB962C8B-B14F-4D97-AF65-F5344CB8AC3E}">
        <p14:creationId xmlns:p14="http://schemas.microsoft.com/office/powerpoint/2010/main" val="407736970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3819" y="1430338"/>
            <a:ext cx="11381781" cy="4959662"/>
          </a:xfrm>
        </p:spPr>
        <p:txBody>
          <a:bodyPr/>
          <a:lstStyle>
            <a:lvl5pPr marL="1346200" indent="-271463">
              <a:buClr>
                <a:srgbClr val="000066"/>
              </a:buClr>
              <a:buSzPct val="100000"/>
              <a:buFont typeface="Frutiger 55 Roman" pitchFamily="34" charset="0"/>
              <a:buChar char="–"/>
              <a:defRPr/>
            </a:lvl5pPr>
            <a:lvl6pPr marL="1614488" indent="-285750">
              <a:spcBef>
                <a:spcPts val="0"/>
              </a:spcBef>
              <a:spcAft>
                <a:spcPts val="300"/>
              </a:spcAft>
              <a:buClr>
                <a:srgbClr val="000066"/>
              </a:buClr>
              <a:buSzPct val="100000"/>
              <a:buFont typeface="Frutiger 55 Roman" pitchFamily="34" charset="0"/>
              <a:buChar char="–"/>
              <a:defRPr/>
            </a:lvl6pPr>
            <a:lvl7pPr marL="1881188" indent="-285750">
              <a:spcBef>
                <a:spcPts val="0"/>
              </a:spcBef>
              <a:spcAft>
                <a:spcPts val="300"/>
              </a:spcAft>
              <a:buClr>
                <a:srgbClr val="000066"/>
              </a:buClr>
              <a:buSzPct val="100000"/>
              <a:buFont typeface="Frutiger 55 Roman" pitchFamily="34" charset="0"/>
              <a:buChar char="–"/>
              <a:defRPr/>
            </a:lvl7pPr>
            <a:lvl8pPr marL="2160588" indent="-285750">
              <a:spcBef>
                <a:spcPts val="0"/>
              </a:spcBef>
              <a:spcAft>
                <a:spcPts val="300"/>
              </a:spcAft>
              <a:buClr>
                <a:srgbClr val="000066"/>
              </a:buClr>
              <a:buSzPct val="100000"/>
              <a:buFont typeface="Frutiger 55 Roman" pitchFamily="34" charset="0"/>
              <a:buChar char="–"/>
              <a:defRPr/>
            </a:lvl8pPr>
            <a:lvl9pPr marL="2427288" indent="-285750">
              <a:spcBef>
                <a:spcPts val="0"/>
              </a:spcBef>
              <a:spcAft>
                <a:spcPts val="300"/>
              </a:spcAft>
              <a:buClr>
                <a:srgbClr val="000066"/>
              </a:buClr>
              <a:buSzPct val="100000"/>
              <a:buFont typeface="Frutiger 55 Roman"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8"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Title 6"/>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9" name="Footer Placeholder 8"/>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10" name="Slide Number Placeholder 9"/>
          <p:cNvSpPr>
            <a:spLocks noGrp="1"/>
          </p:cNvSpPr>
          <p:nvPr>
            <p:ph type="sldNum" sz="quarter" idx="16"/>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14140721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numbere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19" y="1430338"/>
            <a:ext cx="11381781" cy="4965700"/>
          </a:xfrm>
        </p:spPr>
        <p:txBody>
          <a:bodyPr/>
          <a:lstStyle>
            <a:lvl1pPr marL="365125" indent="-365125">
              <a:buSzPct val="100000"/>
              <a:buFont typeface="+mj-lt"/>
              <a:buAutoNum type="arabicPeriod"/>
              <a:defRPr/>
            </a:lvl1pPr>
            <a:lvl2pPr marL="631825" indent="-266700">
              <a:defRPr/>
            </a:lvl2pPr>
            <a:lvl3pPr marL="898525" indent="-266700">
              <a:defRPr/>
            </a:lvl3pPr>
            <a:lvl4pPr marL="1163638" indent="-265113">
              <a:defRPr/>
            </a:lvl4pPr>
            <a:lvl5pPr marL="1430338" indent="-266700">
              <a:buClr>
                <a:srgbClr val="000066"/>
              </a:buClr>
              <a:buSzPct val="100000"/>
              <a:buFont typeface="Frutiger 55 Roman" pitchFamily="34" charset="0"/>
              <a:buChar char="–"/>
              <a:defRPr/>
            </a:lvl5pPr>
            <a:lvl6pPr marL="1614488" indent="-285750">
              <a:spcBef>
                <a:spcPts val="0"/>
              </a:spcBef>
              <a:spcAft>
                <a:spcPts val="300"/>
              </a:spcAft>
              <a:buClr>
                <a:srgbClr val="000066"/>
              </a:buClr>
              <a:buSzPct val="100000"/>
              <a:buFont typeface="Frutiger 55 Roman" pitchFamily="34" charset="0"/>
              <a:buChar char="–"/>
              <a:defRPr/>
            </a:lvl6pPr>
            <a:lvl7pPr marL="1881188" indent="-285750">
              <a:spcBef>
                <a:spcPts val="0"/>
              </a:spcBef>
              <a:spcAft>
                <a:spcPts val="300"/>
              </a:spcAft>
              <a:buClr>
                <a:srgbClr val="000066"/>
              </a:buClr>
              <a:buSzPct val="100000"/>
              <a:buFont typeface="Frutiger 55 Roman" pitchFamily="34" charset="0"/>
              <a:buChar char="–"/>
              <a:defRPr/>
            </a:lvl7pPr>
            <a:lvl8pPr marL="2160588" indent="-285750">
              <a:spcBef>
                <a:spcPts val="0"/>
              </a:spcBef>
              <a:spcAft>
                <a:spcPts val="300"/>
              </a:spcAft>
              <a:buClr>
                <a:srgbClr val="000066"/>
              </a:buClr>
              <a:buSzPct val="100000"/>
              <a:buFont typeface="Frutiger 55 Roman" pitchFamily="34" charset="0"/>
              <a:buChar char="–"/>
              <a:defRPr/>
            </a:lvl8pPr>
            <a:lvl9pPr marL="2427288" indent="-285750">
              <a:spcBef>
                <a:spcPts val="0"/>
              </a:spcBef>
              <a:spcAft>
                <a:spcPts val="300"/>
              </a:spcAft>
              <a:buClr>
                <a:srgbClr val="000066"/>
              </a:buClr>
              <a:buSzPct val="100000"/>
              <a:buFont typeface="Frutiger 55 Roman"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dirty="0"/>
              <a:t>Click to edit Master title style</a:t>
            </a:r>
          </a:p>
        </p:txBody>
      </p:sp>
      <p:sp>
        <p:nvSpPr>
          <p:cNvPr id="9"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 name="Date Placeholder 1"/>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8" name="Footer Placeholder 7"/>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10" name="Slide Number Placeholder 9"/>
          <p:cNvSpPr>
            <a:spLocks noGrp="1"/>
          </p:cNvSpPr>
          <p:nvPr>
            <p:ph type="sldNum" sz="quarter" idx="16"/>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248464979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4237568"/>
            <a:ext cx="11379200" cy="1362075"/>
          </a:xfrm>
        </p:spPr>
        <p:txBody>
          <a:bodyPr/>
          <a:lstStyle>
            <a:lvl1pPr algn="l">
              <a:defRPr sz="2800" b="1" cap="all" baseline="0"/>
            </a:lvl1pPr>
          </a:lstStyle>
          <a:p>
            <a:r>
              <a:rPr lang="en-US" dirty="0"/>
              <a:t>[title for section header]</a:t>
            </a:r>
          </a:p>
        </p:txBody>
      </p:sp>
      <p:sp>
        <p:nvSpPr>
          <p:cNvPr id="3" name="Text Placeholder 2"/>
          <p:cNvSpPr>
            <a:spLocks noGrp="1"/>
          </p:cNvSpPr>
          <p:nvPr>
            <p:ph type="body" idx="1"/>
          </p:nvPr>
        </p:nvSpPr>
        <p:spPr>
          <a:xfrm>
            <a:off x="406400" y="2616726"/>
            <a:ext cx="11379200" cy="1500187"/>
          </a:xfrm>
        </p:spPr>
        <p:txBody>
          <a:bodyPr anchor="b"/>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101940825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6401" y="1441446"/>
            <a:ext cx="5535087" cy="4954591"/>
          </a:xfrm>
        </p:spPr>
        <p:txBody>
          <a:bodyPr/>
          <a:lstStyle>
            <a:lvl1pPr>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vl6pPr marL="16144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6pPr>
            <a:lvl7pPr marL="18811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7pPr>
            <a:lvl8pPr marL="21605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8pPr>
            <a:lvl9pPr marL="24272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marL="1614488" marR="0" lvl="5"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Sixth level</a:t>
            </a:r>
          </a:p>
          <a:p>
            <a:pPr marL="1881188" marR="0" lvl="6"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Seventh level</a:t>
            </a:r>
          </a:p>
          <a:p>
            <a:pPr marL="2160588" marR="0" lvl="7"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Eighth level</a:t>
            </a:r>
          </a:p>
          <a:p>
            <a:pPr marL="2427288" marR="0" lvl="8"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Ninth level</a:t>
            </a:r>
            <a:endParaRPr lang="en-US" dirty="0"/>
          </a:p>
        </p:txBody>
      </p:sp>
      <p:sp>
        <p:nvSpPr>
          <p:cNvPr id="4" name="Content Placeholder 3"/>
          <p:cNvSpPr>
            <a:spLocks noGrp="1"/>
          </p:cNvSpPr>
          <p:nvPr>
            <p:ph sz="half" idx="2" hasCustomPrompt="1"/>
          </p:nvPr>
        </p:nvSpPr>
        <p:spPr>
          <a:xfrm>
            <a:off x="6225879" y="1441446"/>
            <a:ext cx="5536704" cy="4954591"/>
          </a:xfrm>
        </p:spPr>
        <p:txBody>
          <a:bodyPr/>
          <a:lstStyle>
            <a:lvl1pPr>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vl6pPr marL="16144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6pPr>
            <a:lvl7pPr marL="18811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7pPr>
            <a:lvl8pPr marL="21605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8pPr>
            <a:lvl9pPr marL="24272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marL="1614488" marR="0" lvl="5"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Sixth level</a:t>
            </a:r>
          </a:p>
          <a:p>
            <a:pPr marL="1881188" marR="0" lvl="6"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Seventh level</a:t>
            </a:r>
          </a:p>
          <a:p>
            <a:pPr marL="2160588" marR="0" lvl="7"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Eighth level</a:t>
            </a:r>
          </a:p>
          <a:p>
            <a:pPr marL="2427288" marR="0" lvl="8"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Ninth level</a:t>
            </a:r>
            <a:endParaRPr lang="en-US" dirty="0"/>
          </a:p>
        </p:txBody>
      </p:sp>
      <p:sp>
        <p:nvSpPr>
          <p:cNvPr id="8" name="Title 7"/>
          <p:cNvSpPr>
            <a:spLocks noGrp="1"/>
          </p:cNvSpPr>
          <p:nvPr>
            <p:ph type="title"/>
          </p:nvPr>
        </p:nvSpPr>
        <p:spPr/>
        <p:txBody>
          <a:bodyPr/>
          <a:lstStyle/>
          <a:p>
            <a:r>
              <a:rPr lang="en-US" dirty="0"/>
              <a:t>Click to edit Master title style</a:t>
            </a:r>
          </a:p>
        </p:txBody>
      </p:sp>
      <p:sp>
        <p:nvSpPr>
          <p:cNvPr id="10"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 name="Date Placeholder 1"/>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9" name="Footer Placeholder 8"/>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11" name="Slide Number Placeholder 10"/>
          <p:cNvSpPr>
            <a:spLocks noGrp="1"/>
          </p:cNvSpPr>
          <p:nvPr>
            <p:ph type="sldNum" sz="quarter" idx="16"/>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4583670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399" y="1430338"/>
            <a:ext cx="5542844"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hasCustomPrompt="1"/>
          </p:nvPr>
        </p:nvSpPr>
        <p:spPr>
          <a:xfrm>
            <a:off x="406399" y="2174875"/>
            <a:ext cx="5542844" cy="4206875"/>
          </a:xfrm>
        </p:spPr>
        <p:txBody>
          <a:bodyPr/>
          <a:lstStyle>
            <a:lvl1pPr>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vl6pPr marL="16144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6pPr>
            <a:lvl7pPr marL="18811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600"/>
            </a:lvl7pPr>
            <a:lvl8pPr marL="21605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600"/>
            </a:lvl8pPr>
            <a:lvl9pPr marL="24272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marL="1614488" marR="0" lvl="5"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Sixth level</a:t>
            </a:r>
          </a:p>
          <a:p>
            <a:pPr marL="1881188" marR="0" lvl="6"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Seventh level</a:t>
            </a:r>
          </a:p>
          <a:p>
            <a:pPr marL="2160588" marR="0" lvl="7"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Eighth level</a:t>
            </a:r>
          </a:p>
          <a:p>
            <a:pPr marL="2427288" marR="0" lvl="8"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Ninth level</a:t>
            </a:r>
            <a:endParaRPr lang="en-US" dirty="0"/>
          </a:p>
        </p:txBody>
      </p:sp>
      <p:sp>
        <p:nvSpPr>
          <p:cNvPr id="5" name="Text Placeholder 4"/>
          <p:cNvSpPr>
            <a:spLocks noGrp="1"/>
          </p:cNvSpPr>
          <p:nvPr>
            <p:ph type="body" sz="quarter" idx="3"/>
          </p:nvPr>
        </p:nvSpPr>
        <p:spPr>
          <a:xfrm>
            <a:off x="6242757" y="1430338"/>
            <a:ext cx="5542844"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hasCustomPrompt="1"/>
          </p:nvPr>
        </p:nvSpPr>
        <p:spPr>
          <a:xfrm>
            <a:off x="6242757" y="2166408"/>
            <a:ext cx="5542844" cy="4206875"/>
          </a:xfrm>
        </p:spPr>
        <p:txBody>
          <a:bodyPr/>
          <a:lstStyle>
            <a:lvl1pPr>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vl6pPr marL="16144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800"/>
            </a:lvl6pPr>
            <a:lvl7pPr marL="18811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600"/>
            </a:lvl7pPr>
            <a:lvl8pPr marL="21605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600"/>
            </a:lvl8pPr>
            <a:lvl9pPr marL="2427288" marR="0"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marL="1614488" marR="0" lvl="5"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Sixth level</a:t>
            </a:r>
          </a:p>
          <a:p>
            <a:pPr marL="1881188" marR="0" lvl="6"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800" b="0" i="0" u="none" strike="noStrike" kern="0" cap="none" spc="0" normalizeH="0" baseline="0" noProof="0" dirty="0">
                <a:ln>
                  <a:noFill/>
                </a:ln>
                <a:solidFill>
                  <a:srgbClr val="000066"/>
                </a:solidFill>
                <a:effectLst/>
                <a:uLnTx/>
                <a:uFillTx/>
                <a:latin typeface="+mj-lt"/>
              </a:rPr>
              <a:t>Seventh level</a:t>
            </a:r>
          </a:p>
          <a:p>
            <a:pPr marL="2160588" marR="0" lvl="7"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Eighth level</a:t>
            </a:r>
          </a:p>
          <a:p>
            <a:pPr marL="2427288" marR="0" lvl="8" indent="-285750" algn="l" defTabSz="914400" rtl="0" eaLnBrk="1" fontAlgn="base" latinLnBrk="0" hangingPunct="1">
              <a:lnSpc>
                <a:spcPct val="100000"/>
              </a:lnSpc>
              <a:spcBef>
                <a:spcPts val="0"/>
              </a:spcBef>
              <a:spcAft>
                <a:spcPts val="300"/>
              </a:spcAft>
              <a:buClr>
                <a:srgbClr val="000066"/>
              </a:buClr>
              <a:buSzPct val="100000"/>
              <a:buFont typeface="Frutiger 55 Roman" pitchFamily="34" charset="0"/>
              <a:buChar char="–"/>
              <a:tabLst/>
              <a:defRPr/>
            </a:pPr>
            <a:r>
              <a:rPr kumimoji="0" lang="en-US" sz="1600" b="0" i="0" u="none" strike="noStrike" kern="0" cap="none" spc="0" normalizeH="0" baseline="0" noProof="0" dirty="0">
                <a:ln>
                  <a:noFill/>
                </a:ln>
                <a:solidFill>
                  <a:srgbClr val="000066"/>
                </a:solidFill>
                <a:effectLst/>
                <a:uLnTx/>
                <a:uFillTx/>
                <a:latin typeface="+mj-lt"/>
              </a:rPr>
              <a:t>Ninth level</a:t>
            </a:r>
            <a:endParaRPr lang="en-US" dirty="0"/>
          </a:p>
        </p:txBody>
      </p:sp>
      <p:sp>
        <p:nvSpPr>
          <p:cNvPr id="9" name="Title 8"/>
          <p:cNvSpPr>
            <a:spLocks noGrp="1"/>
          </p:cNvSpPr>
          <p:nvPr>
            <p:ph type="title"/>
          </p:nvPr>
        </p:nvSpPr>
        <p:spPr/>
        <p:txBody>
          <a:bodyPr/>
          <a:lstStyle/>
          <a:p>
            <a:r>
              <a:rPr lang="en-US" dirty="0"/>
              <a:t>Click to edit Master title style</a:t>
            </a:r>
          </a:p>
        </p:txBody>
      </p:sp>
      <p:sp>
        <p:nvSpPr>
          <p:cNvPr id="13"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0" name="Date Placeholder 9"/>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11" name="Footer Placeholder 10"/>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12" name="Slide Number Placeholder 11"/>
          <p:cNvSpPr>
            <a:spLocks noGrp="1"/>
          </p:cNvSpPr>
          <p:nvPr>
            <p:ph type="sldNum" sz="quarter" idx="16"/>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287056845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8"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 name="Date Placeholder 1"/>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7" name="Footer Placeholder 6"/>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9" name="Slide Number Placeholder 8"/>
          <p:cNvSpPr>
            <a:spLocks noGrp="1"/>
          </p:cNvSpPr>
          <p:nvPr>
            <p:ph type="sldNum" sz="quarter" idx="16"/>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334553306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5107" y="1430338"/>
            <a:ext cx="11370493" cy="49514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Title 5"/>
          <p:cNvSpPr>
            <a:spLocks noGrp="1"/>
          </p:cNvSpPr>
          <p:nvPr>
            <p:ph type="title"/>
          </p:nvPr>
        </p:nvSpPr>
        <p:spPr/>
        <p:txBody>
          <a:bodyPr/>
          <a:lstStyle/>
          <a:p>
            <a:r>
              <a:rPr lang="en-US" dirty="0"/>
              <a:t>Click to edit Master title style</a:t>
            </a:r>
          </a:p>
        </p:txBody>
      </p:sp>
      <p:sp>
        <p:nvSpPr>
          <p:cNvPr id="9"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6"/>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8" name="Footer Placeholder 7"/>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10" name="Slide Number Placeholder 9"/>
          <p:cNvSpPr>
            <a:spLocks noGrp="1"/>
          </p:cNvSpPr>
          <p:nvPr>
            <p:ph type="sldNum" sz="quarter" idx="16"/>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243827303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urich Charts">
    <p:spTree>
      <p:nvGrpSpPr>
        <p:cNvPr id="1" name=""/>
        <p:cNvGrpSpPr/>
        <p:nvPr/>
      </p:nvGrpSpPr>
      <p:grpSpPr>
        <a:xfrm>
          <a:off x="0" y="0"/>
          <a:ext cx="0" cy="0"/>
          <a:chOff x="0" y="0"/>
          <a:chExt cx="0" cy="0"/>
        </a:xfrm>
      </p:grpSpPr>
      <p:sp>
        <p:nvSpPr>
          <p:cNvPr id="7" name="Chart Placeholder 6"/>
          <p:cNvSpPr>
            <a:spLocks noGrp="1"/>
          </p:cNvSpPr>
          <p:nvPr>
            <p:ph type="chart" sz="quarter" idx="13"/>
          </p:nvPr>
        </p:nvSpPr>
        <p:spPr>
          <a:xfrm>
            <a:off x="406400" y="1430338"/>
            <a:ext cx="11379200" cy="4961995"/>
          </a:xfrm>
        </p:spPr>
        <p:txBody>
          <a:bodyPr/>
          <a:lstStyle>
            <a:lvl1pPr>
              <a:buFontTx/>
              <a:buNone/>
              <a:defRPr/>
            </a:lvl1pPr>
          </a:lstStyle>
          <a:p>
            <a:r>
              <a:rPr lang="en-US"/>
              <a:t>Click icon to add chart</a:t>
            </a:r>
            <a:endParaRPr lang="en-US" dirty="0"/>
          </a:p>
        </p:txBody>
      </p:sp>
      <p:sp>
        <p:nvSpPr>
          <p:cNvPr id="3" name="Title 2"/>
          <p:cNvSpPr>
            <a:spLocks noGrp="1"/>
          </p:cNvSpPr>
          <p:nvPr>
            <p:ph type="title"/>
          </p:nvPr>
        </p:nvSpPr>
        <p:spPr/>
        <p:txBody>
          <a:bodyPr/>
          <a:lstStyle/>
          <a:p>
            <a:r>
              <a:rPr lang="en-US" dirty="0"/>
              <a:t>Click to edit Master title style</a:t>
            </a:r>
          </a:p>
        </p:txBody>
      </p:sp>
      <p:sp>
        <p:nvSpPr>
          <p:cNvPr id="11" name="Subtitle 2"/>
          <p:cNvSpPr>
            <a:spLocks noGrp="1"/>
          </p:cNvSpPr>
          <p:nvPr>
            <p:ph type="subTitle" idx="18"/>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9"/>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5" name="Footer Placeholder 4"/>
          <p:cNvSpPr>
            <a:spLocks noGrp="1"/>
          </p:cNvSpPr>
          <p:nvPr>
            <p:ph type="ftr" sz="quarter" idx="20"/>
          </p:nvPr>
        </p:nvSpPr>
        <p:spPr>
          <a:xfrm>
            <a:off x="4272001" y="6566401"/>
            <a:ext cx="6720001" cy="151200"/>
          </a:xfrm>
          <a:prstGeom prst="rect">
            <a:avLst/>
          </a:prstGeom>
        </p:spPr>
        <p:txBody>
          <a:bodyPr/>
          <a:lstStyle/>
          <a:p>
            <a:endParaRPr lang="en-US" dirty="0"/>
          </a:p>
        </p:txBody>
      </p:sp>
      <p:sp>
        <p:nvSpPr>
          <p:cNvPr id="8" name="Slide Number Placeholder 7"/>
          <p:cNvSpPr>
            <a:spLocks noGrp="1"/>
          </p:cNvSpPr>
          <p:nvPr>
            <p:ph type="sldNum" sz="quarter" idx="21"/>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172451676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ast slide">
    <p:spTree>
      <p:nvGrpSpPr>
        <p:cNvPr id="1" name=""/>
        <p:cNvGrpSpPr/>
        <p:nvPr/>
      </p:nvGrpSpPr>
      <p:grpSpPr>
        <a:xfrm>
          <a:off x="0" y="0"/>
          <a:ext cx="0" cy="0"/>
          <a:chOff x="0" y="0"/>
          <a:chExt cx="0" cy="0"/>
        </a:xfrm>
      </p:grpSpPr>
      <p:sp>
        <p:nvSpPr>
          <p:cNvPr id="6" name="Title 5"/>
          <p:cNvSpPr>
            <a:spLocks noGrp="1"/>
          </p:cNvSpPr>
          <p:nvPr>
            <p:ph type="title"/>
          </p:nvPr>
        </p:nvSpPr>
        <p:spPr>
          <a:xfrm>
            <a:off x="406401" y="2974458"/>
            <a:ext cx="10207737" cy="675200"/>
          </a:xfrm>
        </p:spPr>
        <p:txBody>
          <a:bodyPr/>
          <a:lstStyle>
            <a:lvl1pPr>
              <a:defRPr sz="4800"/>
            </a:lvl1pPr>
          </a:lstStyle>
          <a:p>
            <a:r>
              <a:rPr lang="en-US" dirty="0"/>
              <a:t>Click to edit Master title style</a:t>
            </a:r>
          </a:p>
        </p:txBody>
      </p:sp>
      <p:sp>
        <p:nvSpPr>
          <p:cNvPr id="10" name="BUShape"/>
          <p:cNvSpPr>
            <a:spLocks noGrp="1"/>
          </p:cNvSpPr>
          <p:nvPr>
            <p:ph type="body" sz="quarter" idx="11" hasCustomPrompt="1"/>
          </p:nvPr>
        </p:nvSpPr>
        <p:spPr>
          <a:xfrm>
            <a:off x="406402" y="5289551"/>
            <a:ext cx="10238317" cy="215444"/>
          </a:xfrm>
        </p:spPr>
        <p:txBody>
          <a:bodyPr anchor="t" anchorCtr="0">
            <a:normAutofit/>
          </a:bodyPr>
          <a:lstStyle>
            <a:lvl1pPr marL="0" indent="0">
              <a:buFontTx/>
              <a:buNone/>
              <a:defRPr sz="1400" b="1" baseline="0">
                <a:latin typeface="+mn-lt"/>
              </a:defRPr>
            </a:lvl1pPr>
            <a:lvl2pPr marL="266700" indent="0">
              <a:buFontTx/>
              <a:buNone/>
              <a:defRPr sz="1800">
                <a:latin typeface="+mn-lt"/>
              </a:defRPr>
            </a:lvl2pPr>
            <a:lvl3pPr marL="541337" indent="0">
              <a:buFontTx/>
              <a:buNone/>
              <a:defRPr sz="1800">
                <a:latin typeface="+mn-lt"/>
              </a:defRPr>
            </a:lvl3pPr>
            <a:lvl4pPr marL="808037" indent="0">
              <a:buFontTx/>
              <a:buNone/>
              <a:defRPr sz="1800">
                <a:latin typeface="+mn-lt"/>
              </a:defRPr>
            </a:lvl4pPr>
            <a:lvl5pPr marL="1074738" indent="0">
              <a:buFontTx/>
              <a:buNone/>
              <a:defRPr sz="1800">
                <a:latin typeface="+mn-lt"/>
              </a:defRPr>
            </a:lvl5pPr>
          </a:lstStyle>
          <a:p>
            <a:pPr lvl="0"/>
            <a:r>
              <a:rPr lang="en-US" b="1" dirty="0"/>
              <a:t>[Business Unit]</a:t>
            </a:r>
            <a:endParaRPr lang="en-US" dirty="0"/>
          </a:p>
        </p:txBody>
      </p:sp>
      <p:sp>
        <p:nvSpPr>
          <p:cNvPr id="4" name="Z_Web"/>
          <p:cNvSpPr>
            <a:spLocks noGrp="1"/>
          </p:cNvSpPr>
          <p:nvPr>
            <p:ph type="body" sz="quarter" idx="12" hasCustomPrompt="1"/>
          </p:nvPr>
        </p:nvSpPr>
        <p:spPr>
          <a:xfrm>
            <a:off x="406400" y="5518417"/>
            <a:ext cx="10238317" cy="215444"/>
          </a:xfrm>
        </p:spPr>
        <p:txBody>
          <a:bodyPr>
            <a:normAutofit/>
          </a:bodyPr>
          <a:lstStyle>
            <a:lvl1pPr marL="0" indent="0">
              <a:buFontTx/>
              <a:buNone/>
              <a:defRPr sz="1400" b="1"/>
            </a:lvl1pPr>
            <a:lvl2pPr marL="266700" indent="0">
              <a:buFontTx/>
              <a:buNone/>
              <a:defRPr sz="1400"/>
            </a:lvl2pPr>
            <a:lvl3pPr marL="541337" indent="0">
              <a:buFontTx/>
              <a:buNone/>
              <a:defRPr sz="1400"/>
            </a:lvl3pPr>
            <a:lvl4pPr marL="808037" indent="0">
              <a:buFontTx/>
              <a:buNone/>
              <a:defRPr sz="1400"/>
            </a:lvl4pPr>
            <a:lvl5pPr marL="1074738" indent="0">
              <a:buFontTx/>
              <a:buNone/>
              <a:defRPr sz="1400"/>
            </a:lvl5pPr>
          </a:lstStyle>
          <a:p>
            <a:pPr lvl="0"/>
            <a:r>
              <a:rPr lang="en-US" dirty="0"/>
              <a:t>[Web address]</a:t>
            </a:r>
          </a:p>
        </p:txBody>
      </p:sp>
      <p:sp>
        <p:nvSpPr>
          <p:cNvPr id="2" name="Date Placeholder 1"/>
          <p:cNvSpPr>
            <a:spLocks noGrp="1"/>
          </p:cNvSpPr>
          <p:nvPr>
            <p:ph type="dt" sz="half" idx="13"/>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3" name="Footer Placeholder 2"/>
          <p:cNvSpPr>
            <a:spLocks noGrp="1"/>
          </p:cNvSpPr>
          <p:nvPr>
            <p:ph type="ftr" sz="quarter" idx="14"/>
          </p:nvPr>
        </p:nvSpPr>
        <p:spPr>
          <a:xfrm>
            <a:off x="4272001" y="6566401"/>
            <a:ext cx="6720001" cy="151200"/>
          </a:xfrm>
          <a:prstGeom prst="rect">
            <a:avLst/>
          </a:prstGeom>
        </p:spPr>
        <p:txBody>
          <a:bodyPr/>
          <a:lstStyle/>
          <a:p>
            <a:endParaRPr lang="en-US" dirty="0"/>
          </a:p>
        </p:txBody>
      </p:sp>
      <p:sp>
        <p:nvSpPr>
          <p:cNvPr id="5" name="Slide Number Placeholder 4"/>
          <p:cNvSpPr>
            <a:spLocks noGrp="1"/>
          </p:cNvSpPr>
          <p:nvPr>
            <p:ph type="sldNum" sz="quarter" idx="15"/>
          </p:nvPr>
        </p:nvSpPr>
        <p:spPr>
          <a:xfrm>
            <a:off x="11280000" y="6566400"/>
            <a:ext cx="480000" cy="151200"/>
          </a:xfr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337453146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E7FBA103-3A03-4946-B86A-883D244A60B2}"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68A92A5-7067-477F-8D3B-BDBA7293E0AE}" type="slidenum">
              <a:rPr lang="id-ID" altLang="en-US"/>
              <a:pPr/>
              <a:t>‹#›</a:t>
            </a:fld>
            <a:endParaRPr lang="id-ID" altLang="en-US"/>
          </a:p>
        </p:txBody>
      </p:sp>
    </p:spTree>
    <p:extLst>
      <p:ext uri="{BB962C8B-B14F-4D97-AF65-F5344CB8AC3E}">
        <p14:creationId xmlns:p14="http://schemas.microsoft.com/office/powerpoint/2010/main" val="163416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19479E1-1E9E-4B13-A346-A19DB88EF5EC}"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BFD6A6C-973F-4EB6-BBC6-1A0956C8D18F}" type="slidenum">
              <a:rPr lang="id-ID" altLang="en-US"/>
              <a:pPr/>
              <a:t>‹#›</a:t>
            </a:fld>
            <a:endParaRPr lang="id-ID" altLang="en-US"/>
          </a:p>
        </p:txBody>
      </p:sp>
    </p:spTree>
    <p:extLst>
      <p:ext uri="{BB962C8B-B14F-4D97-AF65-F5344CB8AC3E}">
        <p14:creationId xmlns:p14="http://schemas.microsoft.com/office/powerpoint/2010/main" val="2319382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E7FBA103-3A03-4946-B86A-883D244A60B2}"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68A92A5-7067-477F-8D3B-BDBA7293E0AE}" type="slidenum">
              <a:rPr lang="id-ID" altLang="en-US"/>
              <a:pPr/>
              <a:t>‹#›</a:t>
            </a:fld>
            <a:endParaRPr lang="id-ID" altLang="en-US"/>
          </a:p>
        </p:txBody>
      </p:sp>
    </p:spTree>
    <p:extLst>
      <p:ext uri="{BB962C8B-B14F-4D97-AF65-F5344CB8AC3E}">
        <p14:creationId xmlns:p14="http://schemas.microsoft.com/office/powerpoint/2010/main" val="2965714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19479E1-1E9E-4B13-A346-A19DB88EF5EC}"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BFD6A6C-973F-4EB6-BBC6-1A0956C8D18F}" type="slidenum">
              <a:rPr lang="id-ID" altLang="en-US"/>
              <a:pPr/>
              <a:t>‹#›</a:t>
            </a:fld>
            <a:endParaRPr lang="id-ID" altLang="en-US"/>
          </a:p>
        </p:txBody>
      </p:sp>
    </p:spTree>
    <p:extLst>
      <p:ext uri="{BB962C8B-B14F-4D97-AF65-F5344CB8AC3E}">
        <p14:creationId xmlns:p14="http://schemas.microsoft.com/office/powerpoint/2010/main" val="56636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11EB6BF-7C56-4724-BDA4-23EDC529F3DD}"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F516A7C-46B9-4206-AB1E-1C4BD039462D}" type="slidenum">
              <a:rPr lang="id-ID" altLang="en-US"/>
              <a:pPr/>
              <a:t>‹#›</a:t>
            </a:fld>
            <a:endParaRPr lang="id-ID" altLang="en-US"/>
          </a:p>
        </p:txBody>
      </p:sp>
    </p:spTree>
    <p:extLst>
      <p:ext uri="{BB962C8B-B14F-4D97-AF65-F5344CB8AC3E}">
        <p14:creationId xmlns:p14="http://schemas.microsoft.com/office/powerpoint/2010/main" val="4026517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2823520-6B64-4EA6-B97C-676E321793A8}" type="datetimeFigureOut">
              <a:rPr lang="id-ID" altLang="en-US"/>
              <a:pPr>
                <a:defRPr/>
              </a:pPr>
              <a:t>11/06/2018</a:t>
            </a:fld>
            <a:endParaRPr lang="id-ID" altLang="en-US"/>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D4B2561-65BF-40FF-A595-80F910897FA6}" type="slidenum">
              <a:rPr lang="id-ID" altLang="en-US"/>
              <a:pPr/>
              <a:t>‹#›</a:t>
            </a:fld>
            <a:endParaRPr lang="id-ID" altLang="en-US"/>
          </a:p>
        </p:txBody>
      </p:sp>
    </p:spTree>
    <p:extLst>
      <p:ext uri="{BB962C8B-B14F-4D97-AF65-F5344CB8AC3E}">
        <p14:creationId xmlns:p14="http://schemas.microsoft.com/office/powerpoint/2010/main" val="4188186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1AC87779-CDAF-49F9-93D9-599C52592825}" type="datetimeFigureOut">
              <a:rPr lang="id-ID" altLang="en-US"/>
              <a:pPr>
                <a:defRPr/>
              </a:pPr>
              <a:t>11/06/2018</a:t>
            </a:fld>
            <a:endParaRPr lang="id-ID" altLang="en-US"/>
          </a:p>
        </p:txBody>
      </p:sp>
      <p:sp>
        <p:nvSpPr>
          <p:cNvPr id="8"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21A4145C-9F25-4650-94C9-E6A39CC355D6}" type="slidenum">
              <a:rPr lang="id-ID" altLang="en-US"/>
              <a:pPr/>
              <a:t>‹#›</a:t>
            </a:fld>
            <a:endParaRPr lang="id-ID" altLang="en-US"/>
          </a:p>
        </p:txBody>
      </p:sp>
    </p:spTree>
    <p:extLst>
      <p:ext uri="{BB962C8B-B14F-4D97-AF65-F5344CB8AC3E}">
        <p14:creationId xmlns:p14="http://schemas.microsoft.com/office/powerpoint/2010/main" val="51177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74CC8310-75BB-4486-A845-F75BF2B03F0F}" type="datetimeFigureOut">
              <a:rPr lang="id-ID" altLang="en-US"/>
              <a:pPr>
                <a:defRPr/>
              </a:pPr>
              <a:t>11/06/2018</a:t>
            </a:fld>
            <a:endParaRPr lang="id-ID" altLang="en-US"/>
          </a:p>
        </p:txBody>
      </p:sp>
      <p:sp>
        <p:nvSpPr>
          <p:cNvPr id="4"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6B1C8A67-F547-48BA-B692-45E9639B15B0}" type="slidenum">
              <a:rPr lang="id-ID" altLang="en-US"/>
              <a:pPr/>
              <a:t>‹#›</a:t>
            </a:fld>
            <a:endParaRPr lang="id-ID" altLang="en-US"/>
          </a:p>
        </p:txBody>
      </p:sp>
    </p:spTree>
    <p:extLst>
      <p:ext uri="{BB962C8B-B14F-4D97-AF65-F5344CB8AC3E}">
        <p14:creationId xmlns:p14="http://schemas.microsoft.com/office/powerpoint/2010/main" val="2137152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9CD9F5-F4C5-4D36-962D-A7212BB58B9C}" type="datetimeFigureOut">
              <a:rPr lang="id-ID" altLang="en-US"/>
              <a:pPr>
                <a:defRPr/>
              </a:pPr>
              <a:t>11/06/2018</a:t>
            </a:fld>
            <a:endParaRPr lang="id-ID" altLang="en-US"/>
          </a:p>
        </p:txBody>
      </p:sp>
      <p:sp>
        <p:nvSpPr>
          <p:cNvPr id="3"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3A9C3B6E-9139-4D3E-8972-170125B095A2}" type="slidenum">
              <a:rPr lang="id-ID" altLang="en-US"/>
              <a:pPr/>
              <a:t>‹#›</a:t>
            </a:fld>
            <a:endParaRPr lang="id-ID" altLang="en-US"/>
          </a:p>
        </p:txBody>
      </p:sp>
    </p:spTree>
    <p:extLst>
      <p:ext uri="{BB962C8B-B14F-4D97-AF65-F5344CB8AC3E}">
        <p14:creationId xmlns:p14="http://schemas.microsoft.com/office/powerpoint/2010/main" val="2609763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EA5EACA-D692-40F1-A648-403EC25648ED}" type="datetimeFigureOut">
              <a:rPr lang="id-ID" altLang="en-US"/>
              <a:pPr>
                <a:defRPr/>
              </a:pPr>
              <a:t>11/06/2018</a:t>
            </a:fld>
            <a:endParaRPr lang="id-ID" altLang="en-US"/>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DCF26CF-CA45-4FB1-89DF-0D224E853EFA}" type="slidenum">
              <a:rPr lang="id-ID" altLang="en-US"/>
              <a:pPr/>
              <a:t>‹#›</a:t>
            </a:fld>
            <a:endParaRPr lang="id-ID" altLang="en-US"/>
          </a:p>
        </p:txBody>
      </p:sp>
    </p:spTree>
    <p:extLst>
      <p:ext uri="{BB962C8B-B14F-4D97-AF65-F5344CB8AC3E}">
        <p14:creationId xmlns:p14="http://schemas.microsoft.com/office/powerpoint/2010/main" val="3471716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239C72-D65C-4A5B-97AB-5649DD6D460E}" type="datetimeFigureOut">
              <a:rPr lang="id-ID" altLang="en-US"/>
              <a:pPr>
                <a:defRPr/>
              </a:pPr>
              <a:t>11/06/2018</a:t>
            </a:fld>
            <a:endParaRPr lang="id-ID" altLang="en-US"/>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A05486E-7153-45DD-B1DD-424013E75565}" type="slidenum">
              <a:rPr lang="id-ID" altLang="en-US"/>
              <a:pPr/>
              <a:t>‹#›</a:t>
            </a:fld>
            <a:endParaRPr lang="id-ID" altLang="en-US"/>
          </a:p>
        </p:txBody>
      </p:sp>
    </p:spTree>
    <p:extLst>
      <p:ext uri="{BB962C8B-B14F-4D97-AF65-F5344CB8AC3E}">
        <p14:creationId xmlns:p14="http://schemas.microsoft.com/office/powerpoint/2010/main" val="1587844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34CF3D2-4877-4468-B99B-34530B9B119D}"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B3A63CC-35CA-4C86-9AA6-82BF4DF9BF55}" type="slidenum">
              <a:rPr lang="id-ID" altLang="en-US"/>
              <a:pPr/>
              <a:t>‹#›</a:t>
            </a:fld>
            <a:endParaRPr lang="id-ID" altLang="en-US"/>
          </a:p>
        </p:txBody>
      </p:sp>
    </p:spTree>
    <p:extLst>
      <p:ext uri="{BB962C8B-B14F-4D97-AF65-F5344CB8AC3E}">
        <p14:creationId xmlns:p14="http://schemas.microsoft.com/office/powerpoint/2010/main" val="3262391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1E8F273-1BE5-406A-AAF1-0F6B64CB6F5C}"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E74E3BF-EC10-4C4C-B9E3-29F332F46424}" type="slidenum">
              <a:rPr lang="id-ID" altLang="en-US"/>
              <a:pPr/>
              <a:t>‹#›</a:t>
            </a:fld>
            <a:endParaRPr lang="id-ID" altLang="en-US"/>
          </a:p>
        </p:txBody>
      </p:sp>
    </p:spTree>
    <p:extLst>
      <p:ext uri="{BB962C8B-B14F-4D97-AF65-F5344CB8AC3E}">
        <p14:creationId xmlns:p14="http://schemas.microsoft.com/office/powerpoint/2010/main" val="4216792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l="2996"/>
          <a:stretch/>
        </p:blipFill>
        <p:spPr>
          <a:xfrm>
            <a:off x="239349" y="107303"/>
            <a:ext cx="11826715" cy="6624637"/>
          </a:xfrm>
          <a:prstGeom prst="rect">
            <a:avLst/>
          </a:prstGeom>
        </p:spPr>
      </p:pic>
      <p:sp>
        <p:nvSpPr>
          <p:cNvPr id="61442" name="Rectangle 2"/>
          <p:cNvSpPr>
            <a:spLocks noGrp="1" noChangeArrowheads="1"/>
          </p:cNvSpPr>
          <p:nvPr>
            <p:ph type="ctrTitle"/>
          </p:nvPr>
        </p:nvSpPr>
        <p:spPr>
          <a:xfrm>
            <a:off x="407806" y="1620001"/>
            <a:ext cx="11355287" cy="929651"/>
          </a:xfrm>
          <a:ln/>
        </p:spPr>
        <p:txBody>
          <a:bodyPr/>
          <a:lstStyle>
            <a:lvl1pPr>
              <a:defRPr sz="2800">
                <a:solidFill>
                  <a:srgbClr val="000066"/>
                </a:solidFill>
                <a:latin typeface="Segoe UI" panose="020B0502040204020203" pitchFamily="34" charset="0"/>
                <a:cs typeface="Segoe UI" panose="020B0502040204020203" pitchFamily="34" charset="0"/>
              </a:defRPr>
            </a:lvl1pPr>
          </a:lstStyle>
          <a:p>
            <a:r>
              <a:rPr lang="en-GB" dirty="0"/>
              <a:t>Click to edit Master title style</a:t>
            </a:r>
          </a:p>
        </p:txBody>
      </p:sp>
      <p:sp>
        <p:nvSpPr>
          <p:cNvPr id="9" name="Subtitle 2"/>
          <p:cNvSpPr>
            <a:spLocks noGrp="1"/>
          </p:cNvSpPr>
          <p:nvPr>
            <p:ph type="subTitle" idx="1" hasCustomPrompt="1"/>
          </p:nvPr>
        </p:nvSpPr>
        <p:spPr>
          <a:xfrm>
            <a:off x="406400" y="2535377"/>
            <a:ext cx="11353600" cy="815608"/>
          </a:xfrm>
        </p:spPr>
        <p:txBody>
          <a:bodyPr>
            <a:normAutofit/>
          </a:bodyPr>
          <a:lstStyle>
            <a:lvl1pPr marL="0" indent="0" algn="l">
              <a:buNone/>
              <a:defRPr sz="1600">
                <a:solidFill>
                  <a:schemeClr val="tx1"/>
                </a:solidFill>
                <a:latin typeface="Segoe UI" panose="020B0502040204020203" pitchFamily="34" charset="0"/>
                <a:cs typeface="Segoe UI" panose="020B0502040204020203" pitchFamily="34" charset="0"/>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GB" dirty="0"/>
              <a:t>[Date]</a:t>
            </a:r>
            <a:br>
              <a:rPr lang="en-GB" dirty="0"/>
            </a:br>
            <a:r>
              <a:rPr lang="en-GB" dirty="0"/>
              <a:t>[Name of moderator]</a:t>
            </a:r>
            <a:br>
              <a:rPr lang="en-GB" dirty="0"/>
            </a:br>
            <a:r>
              <a:rPr lang="en-GB" dirty="0"/>
              <a:t>[Organizational Unit]</a:t>
            </a:r>
          </a:p>
        </p:txBody>
      </p:sp>
      <p:sp>
        <p:nvSpPr>
          <p:cNvPr id="7" name="BUShape"/>
          <p:cNvSpPr>
            <a:spLocks noGrp="1"/>
          </p:cNvSpPr>
          <p:nvPr>
            <p:ph type="body" sz="quarter" idx="11" hasCustomPrompt="1"/>
          </p:nvPr>
        </p:nvSpPr>
        <p:spPr>
          <a:xfrm>
            <a:off x="404294" y="3420006"/>
            <a:ext cx="11355916" cy="318423"/>
          </a:xfrm>
        </p:spPr>
        <p:txBody>
          <a:bodyPr anchor="b" anchorCtr="0"/>
          <a:lstStyle>
            <a:lvl1pPr marL="0" indent="0">
              <a:buFontTx/>
              <a:buNone/>
              <a:defRPr sz="1600" b="1" baseline="0">
                <a:latin typeface="Segoe UI" panose="020B0502040204020203" pitchFamily="34" charset="0"/>
                <a:cs typeface="Segoe UI" panose="020B0502040204020203" pitchFamily="34" charset="0"/>
              </a:defRPr>
            </a:lvl1pPr>
            <a:lvl2pPr marL="266680" indent="0">
              <a:buFontTx/>
              <a:buNone/>
              <a:defRPr sz="1800">
                <a:latin typeface="+mn-lt"/>
              </a:defRPr>
            </a:lvl2pPr>
            <a:lvl3pPr marL="541297" indent="0">
              <a:buFontTx/>
              <a:buNone/>
              <a:defRPr sz="1800">
                <a:latin typeface="+mn-lt"/>
              </a:defRPr>
            </a:lvl3pPr>
            <a:lvl4pPr marL="807977" indent="0">
              <a:buFontTx/>
              <a:buNone/>
              <a:defRPr sz="1800">
                <a:latin typeface="+mn-lt"/>
              </a:defRPr>
            </a:lvl4pPr>
            <a:lvl5pPr marL="1074658" indent="0">
              <a:buFontTx/>
              <a:buNone/>
              <a:defRPr sz="1800">
                <a:latin typeface="+mn-lt"/>
              </a:defRPr>
            </a:lvl5pPr>
          </a:lstStyle>
          <a:p>
            <a:pPr lvl="0"/>
            <a:r>
              <a:rPr lang="en-GB" dirty="0"/>
              <a:t>[Business Unit]</a:t>
            </a:r>
          </a:p>
        </p:txBody>
      </p:sp>
      <p:pic>
        <p:nvPicPr>
          <p:cNvPr id="13" name="Z_EN_BLU"/>
          <p:cNvPicPr>
            <a:picLocks noChangeAspect="1"/>
          </p:cNvPicPr>
          <p:nvPr userDrawn="1">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10163592" y="778217"/>
            <a:ext cx="1512000" cy="975484"/>
          </a:xfrm>
          <a:prstGeom prst="rect">
            <a:avLst/>
          </a:prstGeom>
        </p:spPr>
      </p:pic>
    </p:spTree>
    <p:extLst>
      <p:ext uri="{BB962C8B-B14F-4D97-AF65-F5344CB8AC3E}">
        <p14:creationId xmlns:p14="http://schemas.microsoft.com/office/powerpoint/2010/main" val="32226121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2" name="Objeto 1" hidden="1"/>
          <p:cNvGraphicFramePr>
            <a:graphicFrameLocks noChangeAspect="1"/>
          </p:cNvGraphicFramePr>
          <p:nvPr userDrawn="1">
            <p:custDataLst>
              <p:tags r:id="rId2"/>
            </p:custDataLst>
            <p:ext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spid="_x0000_s13420" name="Diapositiva de think-cell" r:id="rId4" imgW="270" imgH="270" progId="TCLayout.ActiveDocument.1">
                  <p:embed/>
                </p:oleObj>
              </mc:Choice>
              <mc:Fallback>
                <p:oleObj name="Diapositiva de think-cell" r:id="rId4" imgW="270" imgH="270" progId="TCLayout.ActiveDocument.1">
                  <p:embed/>
                  <p:pic>
                    <p:nvPicPr>
                      <p:cNvPr id="0" name=""/>
                      <p:cNvPicPr/>
                      <p:nvPr/>
                    </p:nvPicPr>
                    <p:blipFill>
                      <a:blip r:embed="rId5"/>
                      <a:stretch>
                        <a:fillRect/>
                      </a:stretch>
                    </p:blipFill>
                    <p:spPr>
                      <a:xfrm>
                        <a:off x="2118" y="2118"/>
                        <a:ext cx="2116" cy="2116"/>
                      </a:xfrm>
                      <a:prstGeom prst="rect">
                        <a:avLst/>
                      </a:prstGeom>
                    </p:spPr>
                  </p:pic>
                </p:oleObj>
              </mc:Fallback>
            </mc:AlternateContent>
          </a:graphicData>
        </a:graphic>
      </p:graphicFrame>
      <p:sp>
        <p:nvSpPr>
          <p:cNvPr id="3" name="Content Placeholder 2"/>
          <p:cNvSpPr>
            <a:spLocks noGrp="1"/>
          </p:cNvSpPr>
          <p:nvPr>
            <p:ph idx="1" hasCustomPrompt="1"/>
          </p:nvPr>
        </p:nvSpPr>
        <p:spPr>
          <a:xfrm>
            <a:off x="403819" y="1430340"/>
            <a:ext cx="11381781" cy="4959663"/>
          </a:xfrm>
        </p:spPr>
        <p:txBody>
          <a:bodyPr/>
          <a:lstStyle>
            <a:lvl5pPr marL="1346100" indent="-271443">
              <a:buClr>
                <a:srgbClr val="000066"/>
              </a:buClr>
              <a:buSzPct val="100000"/>
              <a:buFont typeface="Frutiger 55 Roman" pitchFamily="34" charset="0"/>
              <a:buChar char="–"/>
              <a:defRPr/>
            </a:lvl5pPr>
            <a:lvl6pPr marL="1614368" indent="-285730">
              <a:spcBef>
                <a:spcPts val="0"/>
              </a:spcBef>
              <a:spcAft>
                <a:spcPts val="300"/>
              </a:spcAft>
              <a:buClr>
                <a:srgbClr val="000066"/>
              </a:buClr>
              <a:buSzPct val="100000"/>
              <a:buFont typeface="Frutiger 55 Roman" pitchFamily="34" charset="0"/>
              <a:buChar char="–"/>
              <a:defRPr/>
            </a:lvl6pPr>
            <a:lvl7pPr marL="1881048" indent="-285730">
              <a:spcBef>
                <a:spcPts val="0"/>
              </a:spcBef>
              <a:spcAft>
                <a:spcPts val="300"/>
              </a:spcAft>
              <a:buClr>
                <a:srgbClr val="000066"/>
              </a:buClr>
              <a:buSzPct val="100000"/>
              <a:buFont typeface="Frutiger 55 Roman" pitchFamily="34" charset="0"/>
              <a:buChar char="–"/>
              <a:defRPr/>
            </a:lvl7pPr>
            <a:lvl8pPr marL="2160427" indent="-285730">
              <a:spcBef>
                <a:spcPts val="0"/>
              </a:spcBef>
              <a:spcAft>
                <a:spcPts val="300"/>
              </a:spcAft>
              <a:buClr>
                <a:srgbClr val="000066"/>
              </a:buClr>
              <a:buSzPct val="100000"/>
              <a:buFont typeface="Frutiger 55 Roman" pitchFamily="34" charset="0"/>
              <a:buChar char="–"/>
              <a:defRPr/>
            </a:lvl8pPr>
            <a:lvl9pPr marL="2427106" indent="-285730">
              <a:spcBef>
                <a:spcPts val="0"/>
              </a:spcBef>
              <a:spcAft>
                <a:spcPts val="300"/>
              </a:spcAft>
              <a:buClr>
                <a:srgbClr val="000066"/>
              </a:buClr>
              <a:buSzPct val="100000"/>
              <a:buFont typeface="Frutiger 55 Roman" pitchFamily="34" charset="0"/>
              <a:buChar char="–"/>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8" name="Subtitle 2"/>
          <p:cNvSpPr>
            <a:spLocks noGrp="1"/>
          </p:cNvSpPr>
          <p:nvPr>
            <p:ph type="subTitle" idx="13"/>
          </p:nvPr>
        </p:nvSpPr>
        <p:spPr>
          <a:xfrm>
            <a:off x="403212" y="689656"/>
            <a:ext cx="10209601" cy="396000"/>
          </a:xfrm>
        </p:spPr>
        <p:txBody>
          <a:bodyPr/>
          <a:lstStyle>
            <a:lvl1pPr marL="0" indent="0" algn="l">
              <a:buNone/>
              <a:defRPr sz="2000">
                <a:solidFill>
                  <a:schemeClr val="tx1"/>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GB" dirty="0"/>
              <a:t>Click to edit Master subtitle style</a:t>
            </a:r>
          </a:p>
        </p:txBody>
      </p:sp>
      <p:sp>
        <p:nvSpPr>
          <p:cNvPr id="7" name="Title 6"/>
          <p:cNvSpPr>
            <a:spLocks noGrp="1"/>
          </p:cNvSpPr>
          <p:nvPr>
            <p:ph type="title"/>
          </p:nvPr>
        </p:nvSpPr>
        <p:spPr/>
        <p:txBody>
          <a:bodyPr/>
          <a:lstStyle/>
          <a:p>
            <a:r>
              <a:rPr lang="en-GB" dirty="0"/>
              <a:t>Click to edit Master title style</a:t>
            </a:r>
          </a:p>
        </p:txBody>
      </p:sp>
      <p:sp>
        <p:nvSpPr>
          <p:cNvPr id="4" name="Date Placeholder 3"/>
          <p:cNvSpPr>
            <a:spLocks noGrp="1"/>
          </p:cNvSpPr>
          <p:nvPr>
            <p:ph type="dt" sz="half" idx="14"/>
          </p:nvPr>
        </p:nvSpPr>
        <p:spPr>
          <a:xfrm>
            <a:off x="403200" y="6566401"/>
            <a:ext cx="5116736" cy="235873"/>
          </a:xfrm>
          <a:prstGeom prst="rect">
            <a:avLst/>
          </a:prstGeom>
        </p:spPr>
        <p:txBody>
          <a:bodyPr/>
          <a:lstStyle/>
          <a:p>
            <a:endParaRPr lang="en-GB" dirty="0">
              <a:solidFill>
                <a:srgbClr val="000066"/>
              </a:solidFill>
            </a:endParaRPr>
          </a:p>
        </p:txBody>
      </p:sp>
      <p:sp>
        <p:nvSpPr>
          <p:cNvPr id="5" name="Footer Placeholder 4"/>
          <p:cNvSpPr>
            <a:spLocks noGrp="1"/>
          </p:cNvSpPr>
          <p:nvPr>
            <p:ph type="ftr" sz="quarter" idx="15"/>
          </p:nvPr>
        </p:nvSpPr>
        <p:spPr>
          <a:xfrm>
            <a:off x="4272007" y="6566401"/>
            <a:ext cx="6720001" cy="151200"/>
          </a:xfrm>
          <a:prstGeom prst="rect">
            <a:avLst/>
          </a:prstGeom>
        </p:spPr>
        <p:txBody>
          <a:bodyPr/>
          <a:lstStyle/>
          <a:p>
            <a:endParaRPr lang="en-GB" dirty="0">
              <a:solidFill>
                <a:srgbClr val="000066"/>
              </a:solidFill>
            </a:endParaRPr>
          </a:p>
        </p:txBody>
      </p:sp>
      <p:sp>
        <p:nvSpPr>
          <p:cNvPr id="6" name="Slide Number Placeholder 5"/>
          <p:cNvSpPr>
            <a:spLocks noGrp="1"/>
          </p:cNvSpPr>
          <p:nvPr>
            <p:ph type="sldNum" sz="quarter" idx="16"/>
          </p:nvPr>
        </p:nvSpPr>
        <p:spPr>
          <a:xfrm>
            <a:off x="11131990" y="6565905"/>
            <a:ext cx="628649" cy="149225"/>
          </a:xfrm>
          <a:prstGeom prst="rect">
            <a:avLst/>
          </a:prstGeom>
        </p:spPr>
        <p:txBody>
          <a:bodyPr/>
          <a:lstStyle>
            <a:lvl1pPr>
              <a:defRPr/>
            </a:lvl1pPr>
          </a:lstStyle>
          <a:p>
            <a:fld id="{04C8E1FB-E65A-44CA-864D-1C3EEE4A9B23}" type="slidenum">
              <a:rPr lang="en-GB" smtClean="0">
                <a:solidFill>
                  <a:srgbClr val="000066"/>
                </a:solidFill>
              </a:rPr>
              <a:pPr/>
              <a:t>‹#›</a:t>
            </a:fld>
            <a:endParaRPr lang="en-GB" dirty="0">
              <a:solidFill>
                <a:srgbClr val="000066"/>
              </a:solidFill>
            </a:endParaRPr>
          </a:p>
        </p:txBody>
      </p:sp>
    </p:spTree>
    <p:extLst>
      <p:ext uri="{BB962C8B-B14F-4D97-AF65-F5344CB8AC3E}">
        <p14:creationId xmlns:p14="http://schemas.microsoft.com/office/powerpoint/2010/main" val="440504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numbere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19" y="1430339"/>
            <a:ext cx="11381781" cy="4965700"/>
          </a:xfrm>
        </p:spPr>
        <p:txBody>
          <a:bodyPr/>
          <a:lstStyle>
            <a:lvl1pPr marL="365098" indent="-365098">
              <a:buSzPct val="100000"/>
              <a:buFont typeface="+mj-lt"/>
              <a:buAutoNum type="arabicPeriod"/>
              <a:defRPr/>
            </a:lvl1pPr>
            <a:lvl2pPr marL="631779" indent="-266680">
              <a:defRPr/>
            </a:lvl2pPr>
            <a:lvl3pPr marL="898458" indent="-266680">
              <a:defRPr/>
            </a:lvl3pPr>
            <a:lvl4pPr marL="1163554" indent="-265093">
              <a:defRPr/>
            </a:lvl4pPr>
            <a:lvl5pPr marL="1430231" indent="-266680">
              <a:buClr>
                <a:srgbClr val="000066"/>
              </a:buClr>
              <a:buSzPct val="100000"/>
              <a:buFont typeface="Frutiger 55 Roman" pitchFamily="34" charset="0"/>
              <a:buChar char="–"/>
              <a:defRPr/>
            </a:lvl5pPr>
            <a:lvl6pPr marL="1614368" indent="-285730">
              <a:spcBef>
                <a:spcPts val="0"/>
              </a:spcBef>
              <a:spcAft>
                <a:spcPts val="300"/>
              </a:spcAft>
              <a:buClr>
                <a:srgbClr val="000066"/>
              </a:buClr>
              <a:buSzPct val="100000"/>
              <a:buFont typeface="Frutiger 55 Roman" pitchFamily="34" charset="0"/>
              <a:buChar char="–"/>
              <a:defRPr/>
            </a:lvl6pPr>
            <a:lvl7pPr marL="1881048" indent="-285730">
              <a:spcBef>
                <a:spcPts val="0"/>
              </a:spcBef>
              <a:spcAft>
                <a:spcPts val="300"/>
              </a:spcAft>
              <a:buClr>
                <a:srgbClr val="000066"/>
              </a:buClr>
              <a:buSzPct val="100000"/>
              <a:buFont typeface="Frutiger 55 Roman" pitchFamily="34" charset="0"/>
              <a:buChar char="–"/>
              <a:defRPr/>
            </a:lvl7pPr>
            <a:lvl8pPr marL="2160427" indent="-285730">
              <a:spcBef>
                <a:spcPts val="0"/>
              </a:spcBef>
              <a:spcAft>
                <a:spcPts val="300"/>
              </a:spcAft>
              <a:buClr>
                <a:srgbClr val="000066"/>
              </a:buClr>
              <a:buSzPct val="100000"/>
              <a:buFont typeface="Frutiger 55 Roman" pitchFamily="34" charset="0"/>
              <a:buChar char="–"/>
              <a:defRPr/>
            </a:lvl8pPr>
            <a:lvl9pPr marL="2427106" indent="-285730">
              <a:spcBef>
                <a:spcPts val="0"/>
              </a:spcBef>
              <a:spcAft>
                <a:spcPts val="300"/>
              </a:spcAft>
              <a:buClr>
                <a:srgbClr val="000066"/>
              </a:buClr>
              <a:buSzPct val="100000"/>
              <a:buFont typeface="Frutiger 55 Roman" pitchFamily="34" charset="0"/>
              <a:buChar char="–"/>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itle 6"/>
          <p:cNvSpPr>
            <a:spLocks noGrp="1"/>
          </p:cNvSpPr>
          <p:nvPr>
            <p:ph type="title"/>
          </p:nvPr>
        </p:nvSpPr>
        <p:spPr/>
        <p:txBody>
          <a:bodyPr/>
          <a:lstStyle/>
          <a:p>
            <a:r>
              <a:rPr lang="en-GB" dirty="0"/>
              <a:t>Click to edit Master title style</a:t>
            </a:r>
          </a:p>
        </p:txBody>
      </p:sp>
      <p:sp>
        <p:nvSpPr>
          <p:cNvPr id="9" name="Subtitle 2"/>
          <p:cNvSpPr>
            <a:spLocks noGrp="1"/>
          </p:cNvSpPr>
          <p:nvPr>
            <p:ph type="subTitle" idx="13"/>
          </p:nvPr>
        </p:nvSpPr>
        <p:spPr>
          <a:xfrm>
            <a:off x="403212" y="689656"/>
            <a:ext cx="10209601" cy="396000"/>
          </a:xfrm>
        </p:spPr>
        <p:txBody>
          <a:bodyPr/>
          <a:lstStyle>
            <a:lvl1pPr marL="0" indent="0" algn="l">
              <a:buNone/>
              <a:defRPr sz="2000">
                <a:solidFill>
                  <a:schemeClr val="tx1"/>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GB" dirty="0"/>
              <a:t>Click to edit Master subtitle style</a:t>
            </a:r>
          </a:p>
        </p:txBody>
      </p:sp>
      <p:sp>
        <p:nvSpPr>
          <p:cNvPr id="10" name="Slide Number Placeholder 9"/>
          <p:cNvSpPr>
            <a:spLocks noGrp="1"/>
          </p:cNvSpPr>
          <p:nvPr>
            <p:ph type="sldNum" sz="quarter" idx="16"/>
          </p:nvPr>
        </p:nvSpPr>
        <p:spPr>
          <a:xfrm>
            <a:off x="11280000" y="6566400"/>
            <a:ext cx="480000" cy="151200"/>
          </a:xfrm>
          <a:prstGeom prst="rect">
            <a:avLst/>
          </a:prstGeom>
        </p:spPr>
        <p:txBody>
          <a:bodyPr anchor="t"/>
          <a:lstStyle>
            <a:lvl1pPr marL="0" algn="r" defTabSz="914332" rtl="0" eaLnBrk="1" latinLnBrk="0" hangingPunct="1">
              <a:buNone/>
              <a:defRPr b="0"/>
            </a:lvl1pPr>
          </a:lstStyle>
          <a:p>
            <a:endParaRPr lang="en-GB" dirty="0">
              <a:solidFill>
                <a:srgbClr val="000066"/>
              </a:solidFill>
            </a:endParaRPr>
          </a:p>
        </p:txBody>
      </p:sp>
    </p:spTree>
    <p:extLst>
      <p:ext uri="{BB962C8B-B14F-4D97-AF65-F5344CB8AC3E}">
        <p14:creationId xmlns:p14="http://schemas.microsoft.com/office/powerpoint/2010/main" val="6824264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2319" y="1316767"/>
            <a:ext cx="9417847" cy="4896544"/>
          </a:xfrm>
          <a:prstGeom prst="rect">
            <a:avLst/>
          </a:prstGeom>
        </p:spPr>
      </p:pic>
      <p:sp>
        <p:nvSpPr>
          <p:cNvPr id="2" name="Title 1"/>
          <p:cNvSpPr>
            <a:spLocks noGrp="1"/>
          </p:cNvSpPr>
          <p:nvPr>
            <p:ph type="title" hasCustomPrompt="1"/>
          </p:nvPr>
        </p:nvSpPr>
        <p:spPr>
          <a:xfrm>
            <a:off x="406400" y="2361545"/>
            <a:ext cx="11379200" cy="1362075"/>
          </a:xfrm>
        </p:spPr>
        <p:txBody>
          <a:bodyPr/>
          <a:lstStyle>
            <a:lvl1pPr algn="l">
              <a:defRPr sz="2800" b="1" cap="all" baseline="0"/>
            </a:lvl1pPr>
          </a:lstStyle>
          <a:p>
            <a:r>
              <a:rPr lang="en-GB" dirty="0"/>
              <a:t>[title for section header]</a:t>
            </a:r>
          </a:p>
        </p:txBody>
      </p:sp>
      <p:sp>
        <p:nvSpPr>
          <p:cNvPr id="3" name="Text Placeholder 2"/>
          <p:cNvSpPr>
            <a:spLocks noGrp="1"/>
          </p:cNvSpPr>
          <p:nvPr>
            <p:ph type="body" idx="1"/>
          </p:nvPr>
        </p:nvSpPr>
        <p:spPr>
          <a:xfrm>
            <a:off x="406400" y="740701"/>
            <a:ext cx="11379200" cy="1500187"/>
          </a:xfrm>
        </p:spPr>
        <p:txBody>
          <a:bodyPr anchor="b"/>
          <a:lstStyle>
            <a:lvl1pPr marL="0" indent="0">
              <a:buNone/>
              <a:defRPr sz="1800"/>
            </a:lvl1pPr>
            <a:lvl2pPr marL="457167" indent="0">
              <a:buNone/>
              <a:defRPr sz="1800"/>
            </a:lvl2pPr>
            <a:lvl3pPr marL="914332" indent="0">
              <a:buNone/>
              <a:defRPr sz="1600"/>
            </a:lvl3pPr>
            <a:lvl4pPr marL="1371498" indent="0">
              <a:buNone/>
              <a:defRPr sz="1400"/>
            </a:lvl4pPr>
            <a:lvl5pPr marL="1828664" indent="0">
              <a:buNone/>
              <a:defRPr sz="1400"/>
            </a:lvl5pPr>
            <a:lvl6pPr marL="2285830" indent="0">
              <a:buNone/>
              <a:defRPr sz="1400"/>
            </a:lvl6pPr>
            <a:lvl7pPr marL="2742994" indent="0">
              <a:buNone/>
              <a:defRPr sz="1400"/>
            </a:lvl7pPr>
            <a:lvl8pPr marL="3200160" indent="0">
              <a:buNone/>
              <a:defRPr sz="1400"/>
            </a:lvl8pPr>
            <a:lvl9pPr marL="3657327" indent="0">
              <a:buNone/>
              <a:defRPr sz="1400"/>
            </a:lvl9pPr>
          </a:lstStyle>
          <a:p>
            <a:pPr lvl="0"/>
            <a:r>
              <a:rPr lang="en-GB" dirty="0"/>
              <a:t>Click to edit Master text styles</a:t>
            </a:r>
          </a:p>
        </p:txBody>
      </p:sp>
    </p:spTree>
    <p:extLst>
      <p:ext uri="{BB962C8B-B14F-4D97-AF65-F5344CB8AC3E}">
        <p14:creationId xmlns:p14="http://schemas.microsoft.com/office/powerpoint/2010/main" val="4085936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105914"/>
            <a:ext cx="10972800" cy="648996"/>
          </a:xfrm>
        </p:spPr>
        <p:txBody>
          <a:bodyPr>
            <a:normAutofit/>
          </a:bodyPr>
          <a:lstStyle>
            <a:lvl1pPr algn="l">
              <a:defRPr sz="4267" baseline="0">
                <a:solidFill>
                  <a:srgbClr val="17375E"/>
                </a:solidFill>
              </a:defRPr>
            </a:lvl1pPr>
          </a:lstStyle>
          <a:p>
            <a:r>
              <a:rPr lang="en-GB" dirty="0"/>
              <a:t>Blank w. title</a:t>
            </a:r>
            <a:endParaRPr lang="en-US" dirty="0"/>
          </a:p>
        </p:txBody>
      </p:sp>
      <p:sp>
        <p:nvSpPr>
          <p:cNvPr id="8" name="Slide Number Placeholder 5"/>
          <p:cNvSpPr txBox="1">
            <a:spLocks/>
          </p:cNvSpPr>
          <p:nvPr userDrawn="1"/>
        </p:nvSpPr>
        <p:spPr>
          <a:xfrm>
            <a:off x="8737600" y="356642"/>
            <a:ext cx="3209393" cy="365125"/>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15BF6A-13C5-174B-A210-3634695316F6}" type="slidenum">
              <a:rPr lang="en-US" sz="1400" smtClean="0">
                <a:solidFill>
                  <a:srgbClr val="000066">
                    <a:tint val="75000"/>
                  </a:srgbClr>
                </a:solidFill>
              </a:rPr>
              <a:pPr/>
              <a:t>‹#›</a:t>
            </a:fld>
            <a:endParaRPr lang="en-US" sz="1400" dirty="0">
              <a:solidFill>
                <a:srgbClr val="000066">
                  <a:tint val="75000"/>
                </a:srgbClr>
              </a:solidFill>
            </a:endParaRPr>
          </a:p>
        </p:txBody>
      </p:sp>
    </p:spTree>
    <p:extLst>
      <p:ext uri="{BB962C8B-B14F-4D97-AF65-F5344CB8AC3E}">
        <p14:creationId xmlns:p14="http://schemas.microsoft.com/office/powerpoint/2010/main" val="4230293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olo el título">
    <p:spTree>
      <p:nvGrpSpPr>
        <p:cNvPr id="1" name=""/>
        <p:cNvGrpSpPr/>
        <p:nvPr/>
      </p:nvGrpSpPr>
      <p:grpSpPr>
        <a:xfrm>
          <a:off x="0" y="0"/>
          <a:ext cx="0" cy="0"/>
          <a:chOff x="0" y="0"/>
          <a:chExt cx="0" cy="0"/>
        </a:xfrm>
      </p:grpSpPr>
      <p:graphicFrame>
        <p:nvGraphicFramePr>
          <p:cNvPr id="3" name="Objeto 2" hidden="1"/>
          <p:cNvGraphicFramePr>
            <a:graphicFrameLocks noChangeAspect="1"/>
          </p:cNvGraphicFramePr>
          <p:nvPr userDrawn="1">
            <p:custDataLst>
              <p:tags r:id="rId2"/>
            </p:custDataLst>
            <p:extLst/>
          </p:nvPr>
        </p:nvGraphicFramePr>
        <p:xfrm>
          <a:off x="1588" y="1589"/>
          <a:ext cx="1587" cy="1587"/>
        </p:xfrm>
        <a:graphic>
          <a:graphicData uri="http://schemas.openxmlformats.org/presentationml/2006/ole">
            <mc:AlternateContent xmlns:mc="http://schemas.openxmlformats.org/markup-compatibility/2006">
              <mc:Choice xmlns:v="urn:schemas-microsoft-com:vml" Requires="v">
                <p:oleObj spid="_x0000_s17516" name="Diapositiva de think-cell" r:id="rId4" imgW="270" imgH="270" progId="TCLayout.ActiveDocument.1">
                  <p:embed/>
                </p:oleObj>
              </mc:Choice>
              <mc:Fallback>
                <p:oleObj name="Diapositiva de think-cell" r:id="rId4" imgW="270" imgH="270" progId="TCLayout.ActiveDocument.1">
                  <p:embed/>
                  <p:pic>
                    <p:nvPicPr>
                      <p:cNvPr id="0" name=""/>
                      <p:cNvPicPr/>
                      <p:nvPr/>
                    </p:nvPicPr>
                    <p:blipFill>
                      <a:blip r:embed="rId5"/>
                      <a:stretch>
                        <a:fillRect/>
                      </a:stretch>
                    </p:blipFill>
                    <p:spPr>
                      <a:xfrm>
                        <a:off x="1588" y="1589"/>
                        <a:ext cx="1587" cy="1587"/>
                      </a:xfrm>
                      <a:prstGeom prst="rect">
                        <a:avLst/>
                      </a:prstGeom>
                    </p:spPr>
                  </p:pic>
                </p:oleObj>
              </mc:Fallback>
            </mc:AlternateContent>
          </a:graphicData>
        </a:graphic>
      </p:graphicFrame>
      <p:sp>
        <p:nvSpPr>
          <p:cNvPr id="6" name="Title 5"/>
          <p:cNvSpPr>
            <a:spLocks noGrp="1"/>
          </p:cNvSpPr>
          <p:nvPr>
            <p:ph type="title"/>
          </p:nvPr>
        </p:nvSpPr>
        <p:spPr/>
        <p:txBody>
          <a:bodyPr/>
          <a:lstStyle/>
          <a:p>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título</a:t>
            </a:r>
            <a:r>
              <a:rPr lang="en-US" dirty="0"/>
              <a:t> del </a:t>
            </a:r>
            <a:r>
              <a:rPr lang="en-US" dirty="0" err="1"/>
              <a:t>patrón</a:t>
            </a:r>
            <a:endParaRPr lang="en-US" dirty="0"/>
          </a:p>
        </p:txBody>
      </p:sp>
      <p:sp>
        <p:nvSpPr>
          <p:cNvPr id="8" name="Subtitle 2"/>
          <p:cNvSpPr>
            <a:spLocks noGrp="1"/>
          </p:cNvSpPr>
          <p:nvPr>
            <p:ph type="subTitle" idx="13"/>
          </p:nvPr>
        </p:nvSpPr>
        <p:spPr>
          <a:xfrm>
            <a:off x="403148" y="689656"/>
            <a:ext cx="10208272" cy="396000"/>
          </a:xfrm>
        </p:spPr>
        <p:txBody>
          <a:bodyPr/>
          <a:lstStyle>
            <a:lvl1pPr marL="0" indent="0" algn="l">
              <a:buNone/>
              <a:defRPr sz="2000">
                <a:solidFill>
                  <a:schemeClr val="tx1"/>
                </a:solidFill>
              </a:defRPr>
            </a:lvl1pPr>
            <a:lvl2pPr marL="457127" indent="0" algn="ctr">
              <a:buNone/>
              <a:defRPr>
                <a:solidFill>
                  <a:schemeClr val="tx1">
                    <a:tint val="75000"/>
                  </a:schemeClr>
                </a:solidFill>
              </a:defRPr>
            </a:lvl2pPr>
            <a:lvl3pPr marL="914256" indent="0" algn="ctr">
              <a:buNone/>
              <a:defRPr>
                <a:solidFill>
                  <a:schemeClr val="tx1">
                    <a:tint val="75000"/>
                  </a:schemeClr>
                </a:solidFill>
              </a:defRPr>
            </a:lvl3pPr>
            <a:lvl4pPr marL="1371383" indent="0" algn="ctr">
              <a:buNone/>
              <a:defRPr>
                <a:solidFill>
                  <a:schemeClr val="tx1">
                    <a:tint val="75000"/>
                  </a:schemeClr>
                </a:solidFill>
              </a:defRPr>
            </a:lvl4pPr>
            <a:lvl5pPr marL="1828510" indent="0" algn="ctr">
              <a:buNone/>
              <a:defRPr>
                <a:solidFill>
                  <a:schemeClr val="tx1">
                    <a:tint val="75000"/>
                  </a:schemeClr>
                </a:solidFill>
              </a:defRPr>
            </a:lvl5pPr>
            <a:lvl6pPr marL="2285638" indent="0" algn="ctr">
              <a:buNone/>
              <a:defRPr>
                <a:solidFill>
                  <a:schemeClr val="tx1">
                    <a:tint val="75000"/>
                  </a:schemeClr>
                </a:solidFill>
              </a:defRPr>
            </a:lvl6pPr>
            <a:lvl7pPr marL="2742766" indent="0" algn="ctr">
              <a:buNone/>
              <a:defRPr>
                <a:solidFill>
                  <a:schemeClr val="tx1">
                    <a:tint val="75000"/>
                  </a:schemeClr>
                </a:solidFill>
              </a:defRPr>
            </a:lvl7pPr>
            <a:lvl8pPr marL="3199893" indent="0" algn="ctr">
              <a:buNone/>
              <a:defRPr>
                <a:solidFill>
                  <a:schemeClr val="tx1">
                    <a:tint val="75000"/>
                  </a:schemeClr>
                </a:solidFill>
              </a:defRPr>
            </a:lvl8pPr>
            <a:lvl9pPr marL="3657021" indent="0" algn="ctr">
              <a:buNone/>
              <a:defRPr>
                <a:solidFill>
                  <a:schemeClr val="tx1">
                    <a:tint val="75000"/>
                  </a:schemeClr>
                </a:solidFill>
              </a:defRPr>
            </a:lvl9pPr>
          </a:lstStyle>
          <a:p>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subtítulo</a:t>
            </a:r>
            <a:r>
              <a:rPr lang="en-US" dirty="0"/>
              <a:t> del </a:t>
            </a:r>
            <a:r>
              <a:rPr lang="en-US" dirty="0" err="1"/>
              <a:t>patrón</a:t>
            </a:r>
            <a:endParaRPr lang="en-US" dirty="0"/>
          </a:p>
        </p:txBody>
      </p:sp>
    </p:spTree>
    <p:extLst>
      <p:ext uri="{BB962C8B-B14F-4D97-AF65-F5344CB8AC3E}">
        <p14:creationId xmlns:p14="http://schemas.microsoft.com/office/powerpoint/2010/main" val="297851854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 content box">
    <p:spTree>
      <p:nvGrpSpPr>
        <p:cNvPr id="1" name=""/>
        <p:cNvGrpSpPr/>
        <p:nvPr/>
      </p:nvGrpSpPr>
      <p:grpSpPr>
        <a:xfrm>
          <a:off x="0" y="0"/>
          <a:ext cx="0" cy="0"/>
          <a:chOff x="0" y="0"/>
          <a:chExt cx="0" cy="0"/>
        </a:xfrm>
      </p:grpSpPr>
      <p:graphicFrame>
        <p:nvGraphicFramePr>
          <p:cNvPr id="19" name="Object 18" hidden="1"/>
          <p:cNvGraphicFramePr>
            <a:graphicFrameLocks noChangeAspect="1"/>
          </p:cNvGraphicFramePr>
          <p:nvPr userDrawn="1">
            <p:custDataLst>
              <p:tags r:id="rId2"/>
            </p:custDataLs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8540" name="Diapositiva de think-cell" r:id="rId4" imgW="270" imgH="270" progId="TCLayout.ActiveDocument.1">
                  <p:embed/>
                </p:oleObj>
              </mc:Choice>
              <mc:Fallback>
                <p:oleObj name="Diapositiva de think-cell" r:id="rId4" imgW="270" imgH="270" progId="TCLayout.ActiveDocument.1">
                  <p:embed/>
                  <p:pic>
                    <p:nvPicPr>
                      <p:cNvPr id="0" name=""/>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3" name="Content Placeholder 2"/>
          <p:cNvSpPr>
            <a:spLocks noGrp="1"/>
          </p:cNvSpPr>
          <p:nvPr>
            <p:ph sz="quarter" idx="21" hasCustomPrompt="1"/>
          </p:nvPr>
        </p:nvSpPr>
        <p:spPr>
          <a:xfrm>
            <a:off x="410347" y="1436402"/>
            <a:ext cx="11373367" cy="4224625"/>
          </a:xfrm>
          <a:ln w="12700">
            <a:solidFill>
              <a:srgbClr val="E7ECEB"/>
            </a:solidFill>
          </a:ln>
        </p:spPr>
        <p:txBody>
          <a:bodyPr lIns="72000" tIns="72000" rIns="72000" bIns="72000">
            <a:normAutofit/>
          </a:bodyPr>
          <a:lstStyle>
            <a:lvl1pPr marL="0" indent="0">
              <a:defRPr sz="1400" b="1" cap="all" baseline="0"/>
            </a:lvl1pPr>
          </a:lstStyle>
          <a:p>
            <a:pPr marL="265071" lvl="0" indent="-265071" algn="l" rtl="0" eaLnBrk="1" fontAlgn="base" hangingPunct="1">
              <a:spcBef>
                <a:spcPts val="0"/>
              </a:spcBef>
              <a:spcAft>
                <a:spcPts val="300"/>
              </a:spcAft>
              <a:buClr>
                <a:srgbClr val="000066"/>
              </a:buClr>
              <a:buSzPct val="120000"/>
              <a:buFont typeface="Symbol" pitchFamily="18" charset="2"/>
              <a:buNone/>
            </a:pPr>
            <a:r>
              <a:rPr lang="en-US" dirty="0"/>
              <a:t>Click to Edit title</a:t>
            </a:r>
          </a:p>
        </p:txBody>
      </p:sp>
      <p:sp>
        <p:nvSpPr>
          <p:cNvPr id="13" name="Date Placeholder 1"/>
          <p:cNvSpPr>
            <a:spLocks noGrp="1"/>
          </p:cNvSpPr>
          <p:nvPr>
            <p:ph type="dt" sz="half" idx="16"/>
          </p:nvPr>
        </p:nvSpPr>
        <p:spPr>
          <a:xfrm>
            <a:off x="403819" y="6566401"/>
            <a:ext cx="1079860" cy="151200"/>
          </a:xfrm>
          <a:prstGeom prst="rect">
            <a:avLst/>
          </a:prstGeom>
        </p:spPr>
        <p:txBody>
          <a:bodyPr/>
          <a:lstStyle/>
          <a:p>
            <a:r>
              <a:rPr lang="de-DE">
                <a:solidFill>
                  <a:srgbClr val="000066"/>
                </a:solidFill>
              </a:rPr>
              <a:t>June 14, 2017</a:t>
            </a:r>
            <a:endParaRPr lang="en-US" dirty="0">
              <a:solidFill>
                <a:srgbClr val="000066"/>
              </a:solidFill>
            </a:endParaRPr>
          </a:p>
        </p:txBody>
      </p:sp>
      <p:sp>
        <p:nvSpPr>
          <p:cNvPr id="14" name="Footer Placeholder 8"/>
          <p:cNvSpPr>
            <a:spLocks noGrp="1"/>
          </p:cNvSpPr>
          <p:nvPr>
            <p:ph type="ftr" sz="quarter" idx="17"/>
          </p:nvPr>
        </p:nvSpPr>
        <p:spPr>
          <a:xfrm>
            <a:off x="4272002" y="6566401"/>
            <a:ext cx="6720001" cy="151200"/>
          </a:xfrm>
          <a:prstGeom prst="rect">
            <a:avLst/>
          </a:prstGeom>
        </p:spPr>
        <p:txBody>
          <a:bodyPr/>
          <a:lstStyle>
            <a:lvl1pPr>
              <a:defRPr/>
            </a:lvl1pPr>
          </a:lstStyle>
          <a:p>
            <a:r>
              <a:rPr lang="en-US">
                <a:solidFill>
                  <a:srgbClr val="000066"/>
                </a:solidFill>
              </a:rPr>
              <a:t>"Insert here title of presentation"</a:t>
            </a:r>
            <a:endParaRPr lang="en-US" dirty="0">
              <a:solidFill>
                <a:srgbClr val="000066"/>
              </a:solidFill>
            </a:endParaRPr>
          </a:p>
        </p:txBody>
      </p:sp>
      <p:sp>
        <p:nvSpPr>
          <p:cNvPr id="15" name="Slide Number Placeholder 9"/>
          <p:cNvSpPr>
            <a:spLocks noGrp="1"/>
          </p:cNvSpPr>
          <p:nvPr>
            <p:ph type="sldNum" sz="quarter" idx="18"/>
          </p:nvPr>
        </p:nvSpPr>
        <p:spPr>
          <a:xfrm>
            <a:off x="11131982" y="6565902"/>
            <a:ext cx="628649" cy="149225"/>
          </a:xfrm>
          <a:prstGeom prst="rect">
            <a:avLst/>
          </a:prstGeom>
        </p:spPr>
        <p:txBody>
          <a:bodyPr/>
          <a:lstStyle/>
          <a:p>
            <a:fld id="{2F5B0B8F-E14C-4F70-8AB9-5AF296774661}" type="slidenum">
              <a:rPr lang="en-US" smtClean="0">
                <a:solidFill>
                  <a:srgbClr val="000066"/>
                </a:solidFill>
              </a:rPr>
              <a:pPr/>
              <a:t>‹#›</a:t>
            </a:fld>
            <a:endParaRPr lang="en-US" dirty="0">
              <a:solidFill>
                <a:srgbClr val="000066"/>
              </a:solidFill>
            </a:endParaRPr>
          </a:p>
        </p:txBody>
      </p:sp>
      <p:sp>
        <p:nvSpPr>
          <p:cNvPr id="9" name="Title 6"/>
          <p:cNvSpPr>
            <a:spLocks noGrp="1"/>
          </p:cNvSpPr>
          <p:nvPr>
            <p:ph type="title" hasCustomPrompt="1"/>
          </p:nvPr>
        </p:nvSpPr>
        <p:spPr>
          <a:xfrm>
            <a:off x="410348" y="345601"/>
            <a:ext cx="10209601" cy="359023"/>
          </a:xfrm>
        </p:spPr>
        <p:txBody>
          <a:bodyPr/>
          <a:lstStyle>
            <a:lvl1pPr>
              <a:defRPr/>
            </a:lvl1pPr>
          </a:lstStyle>
          <a:p>
            <a:r>
              <a:rPr lang="en-US" noProof="0" dirty="0"/>
              <a:t>Add key message of slide (max 2 lines)</a:t>
            </a:r>
            <a:endParaRPr lang="en-US" dirty="0"/>
          </a:p>
        </p:txBody>
      </p:sp>
      <p:sp>
        <p:nvSpPr>
          <p:cNvPr id="10" name="Text Placeholder 4"/>
          <p:cNvSpPr>
            <a:spLocks noGrp="1"/>
          </p:cNvSpPr>
          <p:nvPr>
            <p:ph type="body" sz="quarter" idx="20" hasCustomPrompt="1"/>
          </p:nvPr>
        </p:nvSpPr>
        <p:spPr>
          <a:xfrm>
            <a:off x="6448790" y="2154986"/>
            <a:ext cx="5055559" cy="3290239"/>
          </a:xfrm>
        </p:spPr>
        <p:txBody>
          <a:bodyPr>
            <a:normAutofit/>
          </a:bodyPr>
          <a:lstStyle>
            <a:lvl1pPr marL="0" indent="0">
              <a:buSzPct val="120000"/>
              <a:buFontTx/>
              <a:buNone/>
              <a:defRPr sz="1600" b="1"/>
            </a:lvl1pPr>
          </a:lstStyle>
          <a:p>
            <a:pPr marL="266657" lvl="0" indent="-266657" algn="l" rtl="0" eaLnBrk="1" fontAlgn="base" hangingPunct="1">
              <a:spcBef>
                <a:spcPts val="0"/>
              </a:spcBef>
              <a:spcAft>
                <a:spcPts val="300"/>
              </a:spcAft>
              <a:buClr>
                <a:srgbClr val="000066"/>
              </a:buClr>
              <a:buSzPct val="120000"/>
              <a:buFont typeface="Symbol"/>
              <a:buChar char="•"/>
            </a:pPr>
            <a:r>
              <a:rPr lang="en-US" dirty="0"/>
              <a:t>Click to add text</a:t>
            </a:r>
          </a:p>
        </p:txBody>
      </p:sp>
      <p:sp>
        <p:nvSpPr>
          <p:cNvPr id="11" name="Textplatzhalter 8"/>
          <p:cNvSpPr>
            <a:spLocks noGrp="1"/>
          </p:cNvSpPr>
          <p:nvPr>
            <p:ph type="body" sz="quarter" idx="23" hasCustomPrompt="1"/>
          </p:nvPr>
        </p:nvSpPr>
        <p:spPr>
          <a:xfrm>
            <a:off x="410347" y="6220345"/>
            <a:ext cx="11374519" cy="175695"/>
          </a:xfrm>
          <a:prstGeom prst="rect">
            <a:avLst/>
          </a:prstGeom>
        </p:spPr>
        <p:txBody>
          <a:bodyPr lIns="0" tIns="0" rIns="0" bIns="0" anchor="b" anchorCtr="0"/>
          <a:lstStyle>
            <a:lvl1pPr marL="182534" indent="-182534">
              <a:lnSpc>
                <a:spcPct val="95000"/>
              </a:lnSpc>
              <a:spcAft>
                <a:spcPts val="0"/>
              </a:spcAft>
              <a:buFont typeface="Arial" panose="020B0604020202020204" pitchFamily="34" charset="0"/>
              <a:buNone/>
              <a:defRPr sz="1000" baseline="0">
                <a:solidFill>
                  <a:schemeClr val="accent1"/>
                </a:solidFill>
              </a:defRPr>
            </a:lvl1pPr>
            <a:lvl2pPr>
              <a:buNone/>
              <a:defRPr/>
            </a:lvl2pPr>
          </a:lstStyle>
          <a:p>
            <a:pPr lvl="0"/>
            <a:r>
              <a:rPr lang="en-US" noProof="0" dirty="0"/>
              <a:t>Click to edit footnote/source</a:t>
            </a:r>
          </a:p>
        </p:txBody>
      </p:sp>
    </p:spTree>
    <p:extLst>
      <p:ext uri="{BB962C8B-B14F-4D97-AF65-F5344CB8AC3E}">
        <p14:creationId xmlns:p14="http://schemas.microsoft.com/office/powerpoint/2010/main" val="19703538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8" name="Subtitle 2"/>
          <p:cNvSpPr>
            <a:spLocks noGrp="1"/>
          </p:cNvSpPr>
          <p:nvPr>
            <p:ph type="subTitle" idx="13"/>
          </p:nvPr>
        </p:nvSpPr>
        <p:spPr>
          <a:xfrm>
            <a:off x="403202" y="689656"/>
            <a:ext cx="10209601" cy="396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 name="Date Placeholder 1"/>
          <p:cNvSpPr>
            <a:spLocks noGrp="1"/>
          </p:cNvSpPr>
          <p:nvPr>
            <p:ph type="dt" sz="half" idx="14"/>
          </p:nvPr>
        </p:nvSpPr>
        <p:spPr>
          <a:xfrm>
            <a:off x="2009067" y="6566401"/>
            <a:ext cx="1440000" cy="151200"/>
          </a:xfrm>
          <a:prstGeom prst="rect">
            <a:avLst/>
          </a:prstGeom>
        </p:spPr>
        <p:txBody>
          <a:bodyPr anchor="t"/>
          <a:lstStyle>
            <a:lvl1pPr>
              <a:defRPr b="0">
                <a:solidFill>
                  <a:srgbClr val="000066"/>
                </a:solidFill>
              </a:defRPr>
            </a:lvl1pPr>
          </a:lstStyle>
          <a:p>
            <a:r>
              <a:rPr lang="en-US" dirty="0"/>
              <a:t>12/22/2017</a:t>
            </a:r>
          </a:p>
        </p:txBody>
      </p:sp>
      <p:sp>
        <p:nvSpPr>
          <p:cNvPr id="7" name="Footer Placeholder 6"/>
          <p:cNvSpPr>
            <a:spLocks noGrp="1"/>
          </p:cNvSpPr>
          <p:nvPr>
            <p:ph type="ftr" sz="quarter" idx="15"/>
          </p:nvPr>
        </p:nvSpPr>
        <p:spPr>
          <a:xfrm>
            <a:off x="4272001" y="6566401"/>
            <a:ext cx="6720001" cy="151200"/>
          </a:xfrm>
          <a:prstGeom prst="rect">
            <a:avLst/>
          </a:prstGeom>
        </p:spPr>
        <p:txBody>
          <a:bodyPr/>
          <a:lstStyle/>
          <a:p>
            <a:endParaRPr lang="en-US" dirty="0"/>
          </a:p>
        </p:txBody>
      </p:sp>
      <p:sp>
        <p:nvSpPr>
          <p:cNvPr id="9" name="Slide Number Placeholder 8"/>
          <p:cNvSpPr>
            <a:spLocks noGrp="1"/>
          </p:cNvSpPr>
          <p:nvPr>
            <p:ph type="sldNum" sz="quarter" idx="16"/>
          </p:nvPr>
        </p:nvSpPr>
        <p:spPr>
          <a:xfrm>
            <a:off x="11280000" y="6566400"/>
            <a:ext cx="480000" cy="151200"/>
          </a:xfrm>
          <a:prstGeom prst="rect">
            <a:avLst/>
          </a:prstGeom>
        </p:spPr>
        <p:txBody>
          <a:bodyPr anchor="t"/>
          <a:lstStyle>
            <a:lvl1pPr marL="0" algn="r" defTabSz="914400" rtl="0" eaLnBrk="1" latinLnBrk="0" hangingPunct="1">
              <a:buNone/>
              <a:defRPr b="0"/>
            </a:lvl1pPr>
          </a:lstStyle>
          <a:p>
            <a:fld id="{9D15C52B-6F64-4C6E-9CC2-4CF708A4CC2B}" type="slidenum">
              <a:rPr lang="en-US" smtClean="0">
                <a:solidFill>
                  <a:srgbClr val="000066"/>
                </a:solidFill>
              </a:rPr>
              <a:pPr/>
              <a:t>‹#›</a:t>
            </a:fld>
            <a:endParaRPr lang="en-US" dirty="0">
              <a:solidFill>
                <a:srgbClr val="000066"/>
              </a:solidFill>
            </a:endParaRPr>
          </a:p>
        </p:txBody>
      </p:sp>
    </p:spTree>
    <p:extLst>
      <p:ext uri="{BB962C8B-B14F-4D97-AF65-F5344CB8AC3E}">
        <p14:creationId xmlns:p14="http://schemas.microsoft.com/office/powerpoint/2010/main" val="67382020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11A8FE4-07D4-4AC3-A9E1-19FEC33B1B41}"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4823ECD-CFCA-4777-B689-32482E1CCFDA}" type="slidenum">
              <a:rPr lang="id-ID" altLang="en-US"/>
              <a:pPr>
                <a:defRPr/>
              </a:pPr>
              <a:t>‹#›</a:t>
            </a:fld>
            <a:endParaRPr lang="id-ID" altLang="en-US"/>
          </a:p>
        </p:txBody>
      </p:sp>
    </p:spTree>
    <p:extLst>
      <p:ext uri="{BB962C8B-B14F-4D97-AF65-F5344CB8AC3E}">
        <p14:creationId xmlns:p14="http://schemas.microsoft.com/office/powerpoint/2010/main" val="2401312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7FECB6D-CF65-47D6-8CC6-890D8B63C342}"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3467D54-02C4-48D7-B227-7E8626A4ABD6}" type="slidenum">
              <a:rPr lang="id-ID" altLang="en-US"/>
              <a:pPr>
                <a:defRPr/>
              </a:pPr>
              <a:t>‹#›</a:t>
            </a:fld>
            <a:endParaRPr lang="id-ID" altLang="en-US"/>
          </a:p>
        </p:txBody>
      </p:sp>
    </p:spTree>
    <p:extLst>
      <p:ext uri="{BB962C8B-B14F-4D97-AF65-F5344CB8AC3E}">
        <p14:creationId xmlns:p14="http://schemas.microsoft.com/office/powerpoint/2010/main" val="34292834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7DC108D-1990-4D64-BDE8-202483863F67}"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28C7042-6889-4B64-89FE-EC8A42C25D28}" type="slidenum">
              <a:rPr lang="id-ID" altLang="en-US"/>
              <a:pPr>
                <a:defRPr/>
              </a:pPr>
              <a:t>‹#›</a:t>
            </a:fld>
            <a:endParaRPr lang="id-ID" altLang="en-US"/>
          </a:p>
        </p:txBody>
      </p:sp>
    </p:spTree>
    <p:extLst>
      <p:ext uri="{BB962C8B-B14F-4D97-AF65-F5344CB8AC3E}">
        <p14:creationId xmlns:p14="http://schemas.microsoft.com/office/powerpoint/2010/main" val="14553192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7A1F106-4229-4DB5-BEAB-9D26CF7632D9}" type="datetimeFigureOut">
              <a:rPr lang="id-ID" altLang="en-US"/>
              <a:pPr>
                <a:defRPr/>
              </a:pPr>
              <a:t>11/06/2018</a:t>
            </a:fld>
            <a:endParaRPr lang="id-ID" altLang="en-US"/>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82EA171-6EAC-4D4A-99D8-4009F0ED0168}" type="slidenum">
              <a:rPr lang="id-ID" altLang="en-US"/>
              <a:pPr>
                <a:defRPr/>
              </a:pPr>
              <a:t>‹#›</a:t>
            </a:fld>
            <a:endParaRPr lang="id-ID" altLang="en-US"/>
          </a:p>
        </p:txBody>
      </p:sp>
    </p:spTree>
    <p:extLst>
      <p:ext uri="{BB962C8B-B14F-4D97-AF65-F5344CB8AC3E}">
        <p14:creationId xmlns:p14="http://schemas.microsoft.com/office/powerpoint/2010/main" val="8646250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C7027B17-7776-41BB-B74B-C4E681DC8702}" type="datetimeFigureOut">
              <a:rPr lang="id-ID" altLang="en-US"/>
              <a:pPr>
                <a:defRPr/>
              </a:pPr>
              <a:t>11/06/2018</a:t>
            </a:fld>
            <a:endParaRPr lang="id-ID" altLang="en-US"/>
          </a:p>
        </p:txBody>
      </p:sp>
      <p:sp>
        <p:nvSpPr>
          <p:cNvPr id="8"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7754FF8F-05D8-4929-A591-33626D6B956F}" type="slidenum">
              <a:rPr lang="id-ID" altLang="en-US"/>
              <a:pPr>
                <a:defRPr/>
              </a:pPr>
              <a:t>‹#›</a:t>
            </a:fld>
            <a:endParaRPr lang="id-ID" altLang="en-US"/>
          </a:p>
        </p:txBody>
      </p:sp>
    </p:spTree>
    <p:extLst>
      <p:ext uri="{BB962C8B-B14F-4D97-AF65-F5344CB8AC3E}">
        <p14:creationId xmlns:p14="http://schemas.microsoft.com/office/powerpoint/2010/main" val="31846218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C34AF1A9-469D-4341-911D-EB22A1D48D00}" type="datetimeFigureOut">
              <a:rPr lang="id-ID" altLang="en-US"/>
              <a:pPr>
                <a:defRPr/>
              </a:pPr>
              <a:t>11/06/2018</a:t>
            </a:fld>
            <a:endParaRPr lang="id-ID" altLang="en-US"/>
          </a:p>
        </p:txBody>
      </p:sp>
      <p:sp>
        <p:nvSpPr>
          <p:cNvPr id="4"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150C60E-B5BF-4B91-9C07-752CD1D1278A}" type="slidenum">
              <a:rPr lang="id-ID" altLang="en-US"/>
              <a:pPr>
                <a:defRPr/>
              </a:pPr>
              <a:t>‹#›</a:t>
            </a:fld>
            <a:endParaRPr lang="id-ID" altLang="en-US"/>
          </a:p>
        </p:txBody>
      </p:sp>
    </p:spTree>
    <p:extLst>
      <p:ext uri="{BB962C8B-B14F-4D97-AF65-F5344CB8AC3E}">
        <p14:creationId xmlns:p14="http://schemas.microsoft.com/office/powerpoint/2010/main" val="1125539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8253CE4-9AE3-453C-8D11-917FFF4F5A88}" type="datetimeFigureOut">
              <a:rPr lang="id-ID" altLang="en-US"/>
              <a:pPr>
                <a:defRPr/>
              </a:pPr>
              <a:t>11/06/2018</a:t>
            </a:fld>
            <a:endParaRPr lang="id-ID" altLang="en-US"/>
          </a:p>
        </p:txBody>
      </p:sp>
      <p:sp>
        <p:nvSpPr>
          <p:cNvPr id="3"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0E96AC4-E96C-43D4-8C9A-0B4B9F56010A}" type="slidenum">
              <a:rPr lang="id-ID" altLang="en-US"/>
              <a:pPr>
                <a:defRPr/>
              </a:pPr>
              <a:t>‹#›</a:t>
            </a:fld>
            <a:endParaRPr lang="id-ID" altLang="en-US"/>
          </a:p>
        </p:txBody>
      </p:sp>
    </p:spTree>
    <p:extLst>
      <p:ext uri="{BB962C8B-B14F-4D97-AF65-F5344CB8AC3E}">
        <p14:creationId xmlns:p14="http://schemas.microsoft.com/office/powerpoint/2010/main" val="16221776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9931A1-F594-492E-8286-4211EFEB1471}" type="datetimeFigureOut">
              <a:rPr lang="id-ID" altLang="en-US"/>
              <a:pPr>
                <a:defRPr/>
              </a:pPr>
              <a:t>11/06/2018</a:t>
            </a:fld>
            <a:endParaRPr lang="id-ID" altLang="en-US"/>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607C9E3-CE1A-4524-9275-A72E2D102245}" type="slidenum">
              <a:rPr lang="id-ID" altLang="en-US"/>
              <a:pPr>
                <a:defRPr/>
              </a:pPr>
              <a:t>‹#›</a:t>
            </a:fld>
            <a:endParaRPr lang="id-ID" altLang="en-US"/>
          </a:p>
        </p:txBody>
      </p:sp>
    </p:spTree>
    <p:extLst>
      <p:ext uri="{BB962C8B-B14F-4D97-AF65-F5344CB8AC3E}">
        <p14:creationId xmlns:p14="http://schemas.microsoft.com/office/powerpoint/2010/main" val="9333338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17214CE-C603-4BC0-8F54-B386BF31DC10}" type="datetimeFigureOut">
              <a:rPr lang="id-ID" altLang="en-US"/>
              <a:pPr>
                <a:defRPr/>
              </a:pPr>
              <a:t>11/06/2018</a:t>
            </a:fld>
            <a:endParaRPr lang="id-ID" altLang="en-US"/>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201CFE3-4D16-4CF1-B5D7-F4E4D567D735}" type="slidenum">
              <a:rPr lang="id-ID" altLang="en-US"/>
              <a:pPr>
                <a:defRPr/>
              </a:pPr>
              <a:t>‹#›</a:t>
            </a:fld>
            <a:endParaRPr lang="id-ID" altLang="en-US"/>
          </a:p>
        </p:txBody>
      </p:sp>
    </p:spTree>
    <p:extLst>
      <p:ext uri="{BB962C8B-B14F-4D97-AF65-F5344CB8AC3E}">
        <p14:creationId xmlns:p14="http://schemas.microsoft.com/office/powerpoint/2010/main" val="22996642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25530B3B-2B96-4602-92B7-A87325CAE5E0}"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680AE07-E961-453B-B648-C5EB2A8AEF14}" type="slidenum">
              <a:rPr lang="id-ID" altLang="en-US"/>
              <a:pPr>
                <a:defRPr/>
              </a:pPr>
              <a:t>‹#›</a:t>
            </a:fld>
            <a:endParaRPr lang="id-ID" altLang="en-US"/>
          </a:p>
        </p:txBody>
      </p:sp>
    </p:spTree>
    <p:extLst>
      <p:ext uri="{BB962C8B-B14F-4D97-AF65-F5344CB8AC3E}">
        <p14:creationId xmlns:p14="http://schemas.microsoft.com/office/powerpoint/2010/main" val="39420560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8834FD5-39BE-42E3-8003-701251EE6FF4}" type="datetimeFigureOut">
              <a:rPr lang="id-ID" altLang="en-US"/>
              <a:pPr>
                <a:defRPr/>
              </a:pPr>
              <a:t>11/06/2018</a:t>
            </a:fld>
            <a:endParaRPr lang="id-ID" altLang="en-US"/>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76497B-04B3-4D93-AA81-56966E646112}" type="slidenum">
              <a:rPr lang="id-ID" altLang="en-US"/>
              <a:pPr>
                <a:defRPr/>
              </a:pPr>
              <a:t>‹#›</a:t>
            </a:fld>
            <a:endParaRPr lang="id-ID" altLang="en-US"/>
          </a:p>
        </p:txBody>
      </p:sp>
    </p:spTree>
    <p:extLst>
      <p:ext uri="{BB962C8B-B14F-4D97-AF65-F5344CB8AC3E}">
        <p14:creationId xmlns:p14="http://schemas.microsoft.com/office/powerpoint/2010/main" val="3585242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oleObject" Target="../embeddings/oleObject1.bin"/><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ags" Target="../tags/tag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ags" Target="../tags/tag3.xml"/><Relationship Id="rId5" Type="http://schemas.openxmlformats.org/officeDocument/2006/relationships/slideLayout" Target="../slideLayouts/slideLayout28.xml"/><Relationship Id="rId15" Type="http://schemas.openxmlformats.org/officeDocument/2006/relationships/image" Target="../media/image1.png"/><Relationship Id="rId10" Type="http://schemas.openxmlformats.org/officeDocument/2006/relationships/vmlDrawing" Target="../drawings/vmlDrawing1.vml"/><Relationship Id="rId4" Type="http://schemas.openxmlformats.org/officeDocument/2006/relationships/slideLayout" Target="../slideLayouts/slideLayout27.xml"/><Relationship Id="rId9" Type="http://schemas.openxmlformats.org/officeDocument/2006/relationships/theme" Target="../theme/theme3.xml"/><Relationship Id="rId1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bwMode="auto">
          <a:xfrm>
            <a:off x="403201" y="312739"/>
            <a:ext cx="10209601" cy="359022"/>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60419" name="Rectangle 3"/>
          <p:cNvSpPr>
            <a:spLocks noGrp="1" noChangeArrowheads="1"/>
          </p:cNvSpPr>
          <p:nvPr>
            <p:ph type="body" idx="1"/>
          </p:nvPr>
        </p:nvSpPr>
        <p:spPr bwMode="auto">
          <a:xfrm>
            <a:off x="406400" y="1430338"/>
            <a:ext cx="11381781" cy="4959662"/>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Z_EN_BLU"/>
          <p:cNvPicPr>
            <a:picLocks noChangeAspect="1"/>
          </p:cNvPicPr>
          <p:nvPr userDrawn="1">
            <p:custDataLst>
              <p:tags r:id="rId14"/>
            </p:custDataLst>
          </p:nvPr>
        </p:nvPicPr>
        <p:blipFill>
          <a:blip r:embed="rId15" cstate="print">
            <a:extLst>
              <a:ext uri="{28A0092B-C50C-407E-A947-70E740481C1C}">
                <a14:useLocalDpi xmlns:a14="http://schemas.microsoft.com/office/drawing/2010/main" val="0"/>
              </a:ext>
            </a:extLst>
          </a:blip>
          <a:stretch>
            <a:fillRect/>
          </a:stretch>
        </p:blipFill>
        <p:spPr>
          <a:xfrm>
            <a:off x="10814400" y="306000"/>
            <a:ext cx="945600" cy="457548"/>
          </a:xfrm>
          <a:prstGeom prst="rect">
            <a:avLst/>
          </a:prstGeom>
        </p:spPr>
      </p:pic>
      <p:sp>
        <p:nvSpPr>
          <p:cNvPr id="60424" name="Rectangle 8"/>
          <p:cNvSpPr>
            <a:spLocks noGrp="1" noChangeArrowheads="1"/>
          </p:cNvSpPr>
          <p:nvPr>
            <p:ph type="sldNum" sz="quarter" idx="4"/>
          </p:nvPr>
        </p:nvSpPr>
        <p:spPr bwMode="auto">
          <a:xfrm>
            <a:off x="11131981" y="6565901"/>
            <a:ext cx="628649" cy="149225"/>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bodyPr>
          <a:lstStyle>
            <a:lvl1pPr algn="r">
              <a:defRPr sz="900">
                <a:latin typeface="Frutiger 55 Roman" pitchFamily="34" charset="0"/>
              </a:defRPr>
            </a:lvl1pPr>
          </a:lstStyle>
          <a:p>
            <a:fld id="{9D15C52B-6F64-4C6E-9CC2-4CF708A4CC2B}" type="slidenum">
              <a:rPr lang="en-US" smtClean="0">
                <a:solidFill>
                  <a:srgbClr val="000066"/>
                </a:solidFill>
              </a:rPr>
              <a:pPr/>
              <a:t>‹#›</a:t>
            </a:fld>
            <a:endParaRPr lang="en-US" dirty="0">
              <a:solidFill>
                <a:srgbClr val="000066"/>
              </a:solidFill>
            </a:endParaRPr>
          </a:p>
        </p:txBody>
      </p:sp>
      <p:sp>
        <p:nvSpPr>
          <p:cNvPr id="3" name="TextBox 2" descr="Copyright"/>
          <p:cNvSpPr txBox="1"/>
          <p:nvPr userDrawn="1"/>
        </p:nvSpPr>
        <p:spPr>
          <a:xfrm>
            <a:off x="192001" y="6087032"/>
            <a:ext cx="92333" cy="302968"/>
          </a:xfrm>
          <a:prstGeom prst="rect">
            <a:avLst/>
          </a:prstGeom>
          <a:noFill/>
        </p:spPr>
        <p:txBody>
          <a:bodyPr vert="vert270" wrap="none" lIns="0" tIns="0" rIns="0" bIns="0" rtlCol="0">
            <a:spAutoFit/>
          </a:bodyPr>
          <a:lstStyle/>
          <a:p>
            <a:r>
              <a:rPr lang="en-US" sz="600" dirty="0">
                <a:solidFill>
                  <a:srgbClr val="000066"/>
                </a:solidFill>
              </a:rPr>
              <a:t>© Zurich</a:t>
            </a:r>
          </a:p>
        </p:txBody>
      </p:sp>
      <p:sp>
        <p:nvSpPr>
          <p:cNvPr id="4" name="Footer Placeholder 3"/>
          <p:cNvSpPr>
            <a:spLocks noGrp="1"/>
          </p:cNvSpPr>
          <p:nvPr>
            <p:ph type="ftr" sz="quarter" idx="3"/>
          </p:nvPr>
        </p:nvSpPr>
        <p:spPr>
          <a:xfrm>
            <a:off x="4272001" y="6566401"/>
            <a:ext cx="6720001" cy="151200"/>
          </a:xfrm>
          <a:prstGeom prst="rect">
            <a:avLst/>
          </a:prstGeom>
        </p:spPr>
        <p:txBody>
          <a:bodyPr vert="horz" lIns="0" tIns="0" rIns="0" bIns="0" rtlCol="0" anchor="ctr"/>
          <a:lstStyle>
            <a:lvl1pPr algn="r">
              <a:lnSpc>
                <a:spcPct val="100000"/>
              </a:lnSpc>
              <a:spcBef>
                <a:spcPts val="0"/>
              </a:spcBef>
              <a:spcAft>
                <a:spcPts val="0"/>
              </a:spcAft>
              <a:defRPr sz="900" b="0">
                <a:solidFill>
                  <a:srgbClr val="000066"/>
                </a:solidFill>
                <a:latin typeface="Frutiger 55 Roman"/>
              </a:defRPr>
            </a:lvl1pPr>
          </a:lstStyle>
          <a:p>
            <a:endParaRPr lang="en-US" dirty="0"/>
          </a:p>
        </p:txBody>
      </p:sp>
      <p:cxnSp>
        <p:nvCxnSpPr>
          <p:cNvPr id="7" name="citextline"/>
          <p:cNvCxnSpPr/>
          <p:nvPr userDrawn="1"/>
        </p:nvCxnSpPr>
        <p:spPr bwMode="auto">
          <a:xfrm>
            <a:off x="403201" y="6480001"/>
            <a:ext cx="11380801" cy="0"/>
          </a:xfrm>
          <a:prstGeom prst="line">
            <a:avLst/>
          </a:prstGeom>
          <a:solidFill>
            <a:schemeClr val="folHlink">
              <a:alpha val="50000"/>
            </a:schemeClr>
          </a:solidFill>
          <a:ln w="12700" cap="flat" cmpd="sng" algn="ctr">
            <a:solidFill>
              <a:srgbClr val="000066"/>
            </a:solidFill>
            <a:prstDash val="solid"/>
            <a:round/>
            <a:headEnd type="none" w="med" len="med"/>
            <a:tailEnd type="none" w="med" len="med"/>
          </a:ln>
          <a:effectLst/>
        </p:spPr>
      </p:cxnSp>
      <p:sp>
        <p:nvSpPr>
          <p:cNvPr id="8" name="ZConf"/>
          <p:cNvSpPr txBox="1"/>
          <p:nvPr userDrawn="1"/>
        </p:nvSpPr>
        <p:spPr>
          <a:xfrm>
            <a:off x="403200" y="6566401"/>
            <a:ext cx="1147750" cy="138499"/>
          </a:xfrm>
          <a:prstGeom prst="rect">
            <a:avLst/>
          </a:prstGeom>
          <a:noFill/>
        </p:spPr>
        <p:txBody>
          <a:bodyPr vert="horz" wrap="none" lIns="0" tIns="0" rIns="0" bIns="0" rtlCol="0" anchor="t">
            <a:spAutoFit/>
          </a:bodyPr>
          <a:lstStyle/>
          <a:p>
            <a:r>
              <a:rPr lang="en-US" sz="900">
                <a:solidFill>
                  <a:srgbClr val="000066"/>
                </a:solidFill>
              </a:rPr>
              <a:t>INTERNAL USE ONLY </a:t>
            </a:r>
            <a:endParaRPr lang="en-US" sz="900" dirty="0">
              <a:solidFill>
                <a:srgbClr val="000066"/>
              </a:solidFill>
            </a:endParaRPr>
          </a:p>
        </p:txBody>
      </p:sp>
      <p:sp>
        <p:nvSpPr>
          <p:cNvPr id="9" name="Date Placeholder 8"/>
          <p:cNvSpPr>
            <a:spLocks noGrp="1"/>
          </p:cNvSpPr>
          <p:nvPr>
            <p:ph type="dt" sz="half" idx="2"/>
          </p:nvPr>
        </p:nvSpPr>
        <p:spPr>
          <a:xfrm>
            <a:off x="2009067" y="6566401"/>
            <a:ext cx="1440000" cy="151200"/>
          </a:xfrm>
          <a:prstGeom prst="rect">
            <a:avLst/>
          </a:prstGeom>
        </p:spPr>
        <p:txBody>
          <a:bodyPr vert="horz" lIns="0" tIns="0" rIns="0" bIns="0" rtlCol="0" anchor="t"/>
          <a:lstStyle>
            <a:lvl1pPr algn="l">
              <a:lnSpc>
                <a:spcPct val="100000"/>
              </a:lnSpc>
              <a:spcBef>
                <a:spcPts val="0"/>
              </a:spcBef>
              <a:spcAft>
                <a:spcPts val="0"/>
              </a:spcAft>
              <a:defRPr sz="900">
                <a:solidFill>
                  <a:srgbClr val="000066"/>
                </a:solidFill>
                <a:latin typeface="Frutiger 55 Roman"/>
              </a:defRPr>
            </a:lvl1pPr>
          </a:lstStyle>
          <a:p>
            <a:endParaRPr lang="en-US"/>
          </a:p>
        </p:txBody>
      </p:sp>
    </p:spTree>
    <p:extLst>
      <p:ext uri="{BB962C8B-B14F-4D97-AF65-F5344CB8AC3E}">
        <p14:creationId xmlns:p14="http://schemas.microsoft.com/office/powerpoint/2010/main" val="3939147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725" r:id="rId11"/>
    <p:sldLayoutId id="2147483726" r:id="rId12"/>
  </p:sldLayoutIdLst>
  <p:hf hdr="0" ftr="0"/>
  <p:txStyles>
    <p:title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p:titleStyle>
    <p:bodyStyle>
      <a:lvl1pPr marL="265113" indent="-265113" algn="l" rtl="0" eaLnBrk="1" fontAlgn="base" hangingPunct="1">
        <a:spcBef>
          <a:spcPts val="0"/>
        </a:spcBef>
        <a:spcAft>
          <a:spcPts val="300"/>
        </a:spcAft>
        <a:buClr>
          <a:srgbClr val="000066"/>
        </a:buClr>
        <a:buSzPct val="120000"/>
        <a:buFont typeface="Symbol" pitchFamily="18" charset="2"/>
        <a:buChar char=""/>
        <a:defRPr sz="2000">
          <a:solidFill>
            <a:schemeClr val="tx1"/>
          </a:solidFill>
          <a:latin typeface="+mn-lt"/>
          <a:ea typeface="+mn-ea"/>
          <a:cs typeface="+mn-cs"/>
        </a:defRPr>
      </a:lvl1pPr>
      <a:lvl2pPr marL="539750" indent="-273050"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mn-lt"/>
        </a:defRPr>
      </a:lvl2pPr>
      <a:lvl3pPr marL="806450" indent="-265113"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Frutiger 55 Roman" pitchFamily="34" charset="0"/>
        </a:defRPr>
      </a:lvl3pPr>
      <a:lvl4pPr marL="1073150" indent="-265113"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Frutiger 55 Roman" pitchFamily="34" charset="0"/>
        </a:defRPr>
      </a:lvl4pPr>
      <a:lvl5pPr marL="1360488" indent="-285750"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Frutiger 55 Roman" pitchFamily="34" charset="0"/>
        </a:defRPr>
      </a:lvl5pPr>
      <a:lvl6pPr marL="1614488" indent="-285750" algn="l" rtl="0" eaLnBrk="1" fontAlgn="base" hangingPunct="1">
        <a:spcBef>
          <a:spcPts val="0"/>
        </a:spcBef>
        <a:spcAft>
          <a:spcPts val="300"/>
        </a:spcAft>
        <a:buClr>
          <a:srgbClr val="000066"/>
        </a:buClr>
        <a:buSzPct val="100000"/>
        <a:buFont typeface="Frutiger 55 Roman" pitchFamily="34" charset="0"/>
        <a:buChar char="–"/>
        <a:defRPr sz="1800" baseline="0">
          <a:solidFill>
            <a:schemeClr val="tx1"/>
          </a:solidFill>
          <a:latin typeface="+mj-lt"/>
        </a:defRPr>
      </a:lvl6pPr>
      <a:lvl7pPr marL="1881188" indent="-285750" algn="l" rtl="0" eaLnBrk="1" fontAlgn="base" hangingPunct="1">
        <a:spcBef>
          <a:spcPts val="0"/>
        </a:spcBef>
        <a:spcAft>
          <a:spcPts val="300"/>
        </a:spcAft>
        <a:buClr>
          <a:srgbClr val="000066"/>
        </a:buClr>
        <a:buSzPct val="100000"/>
        <a:buFont typeface="Frutiger 55 Roman" pitchFamily="34" charset="0"/>
        <a:buChar char="–"/>
        <a:defRPr sz="1800" baseline="0">
          <a:solidFill>
            <a:schemeClr val="tx1"/>
          </a:solidFill>
          <a:latin typeface="+mj-lt"/>
        </a:defRPr>
      </a:lvl7pPr>
      <a:lvl8pPr marL="2160588" indent="-285750" algn="l" rtl="0" eaLnBrk="1" fontAlgn="base" hangingPunct="1">
        <a:spcBef>
          <a:spcPts val="0"/>
        </a:spcBef>
        <a:spcAft>
          <a:spcPts val="300"/>
        </a:spcAft>
        <a:buClr>
          <a:srgbClr val="000066"/>
        </a:buClr>
        <a:buSzPct val="100000"/>
        <a:buFont typeface="Frutiger 55 Roman" pitchFamily="34" charset="0"/>
        <a:buChar char="–"/>
        <a:defRPr sz="1600" baseline="0">
          <a:solidFill>
            <a:schemeClr val="tx1"/>
          </a:solidFill>
          <a:latin typeface="+mj-lt"/>
        </a:defRPr>
      </a:lvl8pPr>
      <a:lvl9pPr marL="2427288" indent="-285750" algn="l" rtl="0" eaLnBrk="1" fontAlgn="base" hangingPunct="1">
        <a:spcBef>
          <a:spcPts val="0"/>
        </a:spcBef>
        <a:spcAft>
          <a:spcPts val="300"/>
        </a:spcAft>
        <a:buClr>
          <a:srgbClr val="000066"/>
        </a:buClr>
        <a:buSzPct val="100000"/>
        <a:buFont typeface="Frutiger 55 Roman" pitchFamily="34" charset="0"/>
        <a:buChar char="–"/>
        <a:defRPr sz="1600" baseline="0">
          <a:solidFill>
            <a:schemeClr val="tx1"/>
          </a:solidFill>
          <a:latin typeface="+mj-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E7085E46-1D01-46C8-ADE9-13475C9B1BE0}" type="datetimeFigureOut">
              <a:rPr lang="id-ID" altLang="en-US">
                <a:ea typeface="MS PGothic" panose="020B0600070205080204" pitchFamily="34" charset="-128"/>
              </a:rPr>
              <a:pPr fontAlgn="base">
                <a:spcBef>
                  <a:spcPct val="0"/>
                </a:spcBef>
                <a:spcAft>
                  <a:spcPct val="0"/>
                </a:spcAft>
                <a:defRPr/>
              </a:pPr>
              <a:t>11/06/2018</a:t>
            </a:fld>
            <a:endParaRPr lang="id-ID" altLang="en-US">
              <a:ea typeface="MS PGothic" panose="020B0600070205080204" pitchFamily="34" charset="-128"/>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67330E14-8527-485E-8383-F899414452EB}" type="slidenum">
              <a:rPr lang="id-ID" altLang="en-US" smtClean="0">
                <a:ea typeface="MS PGothic" panose="020B0600070205080204" pitchFamily="34" charset="-128"/>
              </a:rPr>
              <a:pPr fontAlgn="base">
                <a:spcBef>
                  <a:spcPct val="0"/>
                </a:spcBef>
                <a:spcAft>
                  <a:spcPct val="0"/>
                </a:spcAft>
              </a:pPr>
              <a:t>‹#›</a:t>
            </a:fld>
            <a:endParaRPr lang="id-ID" altLang="en-US">
              <a:ea typeface="MS PGothic" panose="020B0600070205080204" pitchFamily="34" charset="-128"/>
            </a:endParaRPr>
          </a:p>
        </p:txBody>
      </p:sp>
    </p:spTree>
    <p:extLst>
      <p:ext uri="{BB962C8B-B14F-4D97-AF65-F5344CB8AC3E}">
        <p14:creationId xmlns:p14="http://schemas.microsoft.com/office/powerpoint/2010/main" val="111194635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S PGothic" pitchFamily="34" charset="-128"/>
          <a:cs typeface="+mj-cs"/>
        </a:defRPr>
      </a:lvl1pPr>
      <a:lvl2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2pPr>
      <a:lvl3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3pPr>
      <a:lvl4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4pPr>
      <a:lvl5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S PGothic"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S PGothic"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userDrawn="1">
            <p:custDataLst>
              <p:tags r:id="rId11"/>
            </p:custDataLst>
            <p:ext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spid="_x0000_s12396" name="Diapositiva de think-cell" r:id="rId13" imgW="270" imgH="270" progId="TCLayout.ActiveDocument.1">
                  <p:embed/>
                </p:oleObj>
              </mc:Choice>
              <mc:Fallback>
                <p:oleObj name="Diapositiva de think-cell" r:id="rId13" imgW="270" imgH="270" progId="TCLayout.ActiveDocument.1">
                  <p:embed/>
                  <p:pic>
                    <p:nvPicPr>
                      <p:cNvPr id="0" name=""/>
                      <p:cNvPicPr/>
                      <p:nvPr/>
                    </p:nvPicPr>
                    <p:blipFill>
                      <a:blip r:embed="rId14"/>
                      <a:stretch>
                        <a:fillRect/>
                      </a:stretch>
                    </p:blipFill>
                    <p:spPr>
                      <a:xfrm>
                        <a:off x="2118" y="2118"/>
                        <a:ext cx="2116" cy="2116"/>
                      </a:xfrm>
                      <a:prstGeom prst="rect">
                        <a:avLst/>
                      </a:prstGeom>
                    </p:spPr>
                  </p:pic>
                </p:oleObj>
              </mc:Fallback>
            </mc:AlternateContent>
          </a:graphicData>
        </a:graphic>
      </p:graphicFrame>
      <p:sp>
        <p:nvSpPr>
          <p:cNvPr id="60418" name="Rectangle 2"/>
          <p:cNvSpPr>
            <a:spLocks noGrp="1" noChangeArrowheads="1"/>
          </p:cNvSpPr>
          <p:nvPr>
            <p:ph type="title"/>
          </p:nvPr>
        </p:nvSpPr>
        <p:spPr bwMode="auto">
          <a:xfrm>
            <a:off x="403210" y="312743"/>
            <a:ext cx="10209601" cy="359023"/>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p>
            <a:pPr lvl="0"/>
            <a:r>
              <a:rPr lang="en-GB" dirty="0"/>
              <a:t>Click to edit Master title style</a:t>
            </a:r>
          </a:p>
        </p:txBody>
      </p:sp>
      <p:sp>
        <p:nvSpPr>
          <p:cNvPr id="60419" name="Rectangle 3"/>
          <p:cNvSpPr>
            <a:spLocks noGrp="1" noChangeArrowheads="1"/>
          </p:cNvSpPr>
          <p:nvPr>
            <p:ph type="body" idx="1"/>
          </p:nvPr>
        </p:nvSpPr>
        <p:spPr bwMode="auto">
          <a:xfrm>
            <a:off x="406400" y="1430340"/>
            <a:ext cx="11381781" cy="4959663"/>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 name="TextBox 2" descr="Copyright"/>
          <p:cNvSpPr txBox="1"/>
          <p:nvPr userDrawn="1"/>
        </p:nvSpPr>
        <p:spPr>
          <a:xfrm>
            <a:off x="192006" y="6087035"/>
            <a:ext cx="92333" cy="302968"/>
          </a:xfrm>
          <a:prstGeom prst="rect">
            <a:avLst/>
          </a:prstGeom>
          <a:noFill/>
        </p:spPr>
        <p:txBody>
          <a:bodyPr vert="vert270" wrap="none" lIns="0" tIns="0" rIns="0" bIns="0" rtlCol="0">
            <a:spAutoFit/>
          </a:bodyPr>
          <a:lstStyle/>
          <a:p>
            <a:pPr defTabSz="914332"/>
            <a:r>
              <a:rPr lang="en-GB" sz="600" dirty="0">
                <a:solidFill>
                  <a:srgbClr val="000066"/>
                </a:solidFill>
              </a:rPr>
              <a:t>© Zurich</a:t>
            </a:r>
          </a:p>
        </p:txBody>
      </p:sp>
      <p:cxnSp>
        <p:nvCxnSpPr>
          <p:cNvPr id="8" name="citextline"/>
          <p:cNvCxnSpPr/>
          <p:nvPr userDrawn="1"/>
        </p:nvCxnSpPr>
        <p:spPr bwMode="auto">
          <a:xfrm>
            <a:off x="403210" y="6480001"/>
            <a:ext cx="11380801" cy="0"/>
          </a:xfrm>
          <a:prstGeom prst="line">
            <a:avLst/>
          </a:prstGeom>
          <a:solidFill>
            <a:schemeClr val="folHlink">
              <a:alpha val="50000"/>
            </a:schemeClr>
          </a:solidFill>
          <a:ln w="12700" cap="flat" cmpd="sng" algn="ctr">
            <a:solidFill>
              <a:srgbClr val="000066"/>
            </a:solidFill>
            <a:prstDash val="solid"/>
            <a:round/>
            <a:headEnd type="none" w="med" len="med"/>
            <a:tailEnd type="none" w="med" len="med"/>
          </a:ln>
          <a:effectLst/>
        </p:spPr>
      </p:cxnSp>
      <p:pic>
        <p:nvPicPr>
          <p:cNvPr id="11" name="Z_EN_BLU"/>
          <p:cNvPicPr>
            <a:picLocks noChangeAspect="1"/>
          </p:cNvPicPr>
          <p:nvPr userDrawn="1">
            <p:custDataLst>
              <p:tags r:id="rId12"/>
            </p:custDataLst>
          </p:nvPr>
        </p:nvPicPr>
        <p:blipFill>
          <a:blip r:embed="rId15" cstate="print">
            <a:extLst>
              <a:ext uri="{28A0092B-C50C-407E-A947-70E740481C1C}">
                <a14:useLocalDpi xmlns:a14="http://schemas.microsoft.com/office/drawing/2010/main" val="0"/>
              </a:ext>
            </a:extLst>
          </a:blip>
          <a:stretch>
            <a:fillRect/>
          </a:stretch>
        </p:blipFill>
        <p:spPr>
          <a:xfrm>
            <a:off x="10814400" y="408004"/>
            <a:ext cx="945600" cy="610064"/>
          </a:xfrm>
          <a:prstGeom prst="rect">
            <a:avLst/>
          </a:prstGeom>
        </p:spPr>
      </p:pic>
      <p:sp>
        <p:nvSpPr>
          <p:cNvPr id="10" name="Text Placeholder 11"/>
          <p:cNvSpPr txBox="1">
            <a:spLocks/>
          </p:cNvSpPr>
          <p:nvPr userDrawn="1"/>
        </p:nvSpPr>
        <p:spPr>
          <a:xfrm>
            <a:off x="10875552" y="6530535"/>
            <a:ext cx="1056216" cy="226725"/>
          </a:xfrm>
          <a:prstGeom prst="rect">
            <a:avLst/>
          </a:prstGeom>
        </p:spPr>
        <p:txBody>
          <a:bodyPr/>
          <a:lstStyle>
            <a:lvl1pPr marL="198825" indent="-198825" algn="l" rtl="0" eaLnBrk="1" fontAlgn="base" hangingPunct="1">
              <a:spcBef>
                <a:spcPts val="0"/>
              </a:spcBef>
              <a:spcAft>
                <a:spcPts val="225"/>
              </a:spcAft>
              <a:buClr>
                <a:srgbClr val="000066"/>
              </a:buClr>
              <a:buSzPct val="120000"/>
              <a:buFont typeface="Symbol" pitchFamily="18" charset="2"/>
              <a:buChar char=""/>
              <a:defRPr sz="1500">
                <a:solidFill>
                  <a:schemeClr val="tx1"/>
                </a:solidFill>
                <a:latin typeface="Segoe UI" panose="020B0502040204020203" pitchFamily="34" charset="0"/>
                <a:ea typeface="+mn-ea"/>
                <a:cs typeface="Segoe UI" panose="020B0502040204020203" pitchFamily="34" charset="0"/>
              </a:defRPr>
            </a:lvl1pPr>
            <a:lvl2pPr marL="404793" indent="-204778" algn="l" rtl="0" eaLnBrk="1" fontAlgn="base" hangingPunct="1">
              <a:spcBef>
                <a:spcPts val="0"/>
              </a:spcBef>
              <a:spcAft>
                <a:spcPts val="225"/>
              </a:spcAft>
              <a:buClr>
                <a:srgbClr val="000066"/>
              </a:buClr>
              <a:buSzPct val="100000"/>
              <a:buFont typeface="Frutiger 55 Roman" pitchFamily="34" charset="0"/>
              <a:buChar char="–"/>
              <a:defRPr sz="1500">
                <a:solidFill>
                  <a:schemeClr val="tx1"/>
                </a:solidFill>
                <a:latin typeface="Segoe UI" panose="020B0502040204020203" pitchFamily="34" charset="0"/>
                <a:cs typeface="Segoe UI" panose="020B0502040204020203" pitchFamily="34" charset="0"/>
              </a:defRPr>
            </a:lvl2pPr>
            <a:lvl3pPr marL="604808" indent="-198825" algn="l" rtl="0" eaLnBrk="1" fontAlgn="base" hangingPunct="1">
              <a:spcBef>
                <a:spcPts val="0"/>
              </a:spcBef>
              <a:spcAft>
                <a:spcPts val="225"/>
              </a:spcAft>
              <a:buClr>
                <a:srgbClr val="000066"/>
              </a:buClr>
              <a:buSzPct val="100000"/>
              <a:buFont typeface="Frutiger 55 Roman" pitchFamily="34" charset="0"/>
              <a:buChar char="–"/>
              <a:defRPr sz="1500">
                <a:solidFill>
                  <a:schemeClr val="tx1"/>
                </a:solidFill>
                <a:latin typeface="Segoe UI" panose="020B0502040204020203" pitchFamily="34" charset="0"/>
                <a:cs typeface="Segoe UI" panose="020B0502040204020203" pitchFamily="34" charset="0"/>
              </a:defRPr>
            </a:lvl3pPr>
            <a:lvl4pPr marL="804823" indent="-198825" algn="l" rtl="0" eaLnBrk="1" fontAlgn="base" hangingPunct="1">
              <a:spcBef>
                <a:spcPts val="0"/>
              </a:spcBef>
              <a:spcAft>
                <a:spcPts val="225"/>
              </a:spcAft>
              <a:buClr>
                <a:srgbClr val="000066"/>
              </a:buClr>
              <a:buSzPct val="100000"/>
              <a:buFont typeface="Frutiger 55 Roman" pitchFamily="34" charset="0"/>
              <a:buChar char="–"/>
              <a:defRPr sz="1500">
                <a:solidFill>
                  <a:schemeClr val="tx1"/>
                </a:solidFill>
                <a:latin typeface="Segoe UI" panose="020B0502040204020203" pitchFamily="34" charset="0"/>
                <a:cs typeface="Segoe UI" panose="020B0502040204020203" pitchFamily="34" charset="0"/>
              </a:defRPr>
            </a:lvl4pPr>
            <a:lvl5pPr marL="1020316" indent="-214303" algn="l" rtl="0" eaLnBrk="1" fontAlgn="base" hangingPunct="1">
              <a:spcBef>
                <a:spcPts val="0"/>
              </a:spcBef>
              <a:spcAft>
                <a:spcPts val="225"/>
              </a:spcAft>
              <a:buClr>
                <a:srgbClr val="000066"/>
              </a:buClr>
              <a:buSzPct val="100000"/>
              <a:buFont typeface="Frutiger 55 Roman" pitchFamily="34" charset="0"/>
              <a:buChar char="–"/>
              <a:defRPr sz="1500">
                <a:solidFill>
                  <a:schemeClr val="tx1"/>
                </a:solidFill>
                <a:latin typeface="Segoe UI" panose="020B0502040204020203" pitchFamily="34" charset="0"/>
                <a:cs typeface="Segoe UI" panose="020B0502040204020203" pitchFamily="34" charset="0"/>
              </a:defRPr>
            </a:lvl5pPr>
            <a:lvl6pPr marL="1210806" indent="-214303" algn="l" rtl="0" eaLnBrk="1" fontAlgn="base" hangingPunct="1">
              <a:spcBef>
                <a:spcPts val="0"/>
              </a:spcBef>
              <a:spcAft>
                <a:spcPts val="225"/>
              </a:spcAft>
              <a:buClr>
                <a:srgbClr val="000066"/>
              </a:buClr>
              <a:buSzPct val="100000"/>
              <a:buFont typeface="Frutiger 55 Roman" pitchFamily="34" charset="0"/>
              <a:buChar char="–"/>
              <a:defRPr sz="1350" baseline="0">
                <a:solidFill>
                  <a:schemeClr val="tx1"/>
                </a:solidFill>
                <a:latin typeface="+mj-lt"/>
              </a:defRPr>
            </a:lvl6pPr>
            <a:lvl7pPr marL="1410821" indent="-214303" algn="l" rtl="0" eaLnBrk="1" fontAlgn="base" hangingPunct="1">
              <a:spcBef>
                <a:spcPts val="0"/>
              </a:spcBef>
              <a:spcAft>
                <a:spcPts val="225"/>
              </a:spcAft>
              <a:buClr>
                <a:srgbClr val="000066"/>
              </a:buClr>
              <a:buSzPct val="100000"/>
              <a:buFont typeface="Frutiger 55 Roman" pitchFamily="34" charset="0"/>
              <a:buChar char="–"/>
              <a:defRPr sz="1350" baseline="0">
                <a:solidFill>
                  <a:schemeClr val="tx1"/>
                </a:solidFill>
                <a:latin typeface="+mj-lt"/>
              </a:defRPr>
            </a:lvl7pPr>
            <a:lvl8pPr marL="1620361" indent="-214303" algn="l" rtl="0" eaLnBrk="1" fontAlgn="base" hangingPunct="1">
              <a:spcBef>
                <a:spcPts val="0"/>
              </a:spcBef>
              <a:spcAft>
                <a:spcPts val="225"/>
              </a:spcAft>
              <a:buClr>
                <a:srgbClr val="000066"/>
              </a:buClr>
              <a:buSzPct val="100000"/>
              <a:buFont typeface="Frutiger 55 Roman" pitchFamily="34" charset="0"/>
              <a:buChar char="–"/>
              <a:defRPr sz="1200" baseline="0">
                <a:solidFill>
                  <a:schemeClr val="tx1"/>
                </a:solidFill>
                <a:latin typeface="+mj-lt"/>
              </a:defRPr>
            </a:lvl8pPr>
            <a:lvl9pPr marL="1820375" indent="-214303" algn="l" rtl="0" eaLnBrk="1" fontAlgn="base" hangingPunct="1">
              <a:spcBef>
                <a:spcPts val="0"/>
              </a:spcBef>
              <a:spcAft>
                <a:spcPts val="225"/>
              </a:spcAft>
              <a:buClr>
                <a:srgbClr val="000066"/>
              </a:buClr>
              <a:buSzPct val="100000"/>
              <a:buFont typeface="Frutiger 55 Roman" pitchFamily="34" charset="0"/>
              <a:buChar char="–"/>
              <a:defRPr sz="1200" baseline="0">
                <a:solidFill>
                  <a:schemeClr val="tx1"/>
                </a:solidFill>
                <a:latin typeface="+mj-lt"/>
              </a:defRPr>
            </a:lvl9pPr>
          </a:lstStyle>
          <a:p>
            <a:pPr marL="0" indent="0" algn="r">
              <a:buFont typeface="Symbol" pitchFamily="18" charset="2"/>
              <a:buNone/>
            </a:pPr>
            <a:fld id="{B5769E49-7087-415A-9D9B-AE7594C78204}" type="slidenum">
              <a:rPr lang="en-US" sz="1067" kern="0" smtClean="0">
                <a:solidFill>
                  <a:srgbClr val="000066"/>
                </a:solidFill>
              </a:rPr>
              <a:pPr marL="0" indent="0" algn="r">
                <a:buFont typeface="Symbol" pitchFamily="18" charset="2"/>
                <a:buNone/>
              </a:pPr>
              <a:t>‹#›</a:t>
            </a:fld>
            <a:endParaRPr lang="en-GB" sz="933" kern="0" dirty="0">
              <a:solidFill>
                <a:srgbClr val="000066"/>
              </a:solidFill>
            </a:endParaRPr>
          </a:p>
        </p:txBody>
      </p:sp>
      <p:sp>
        <p:nvSpPr>
          <p:cNvPr id="2" name="TextBox 1"/>
          <p:cNvSpPr txBox="1"/>
          <p:nvPr userDrawn="1"/>
        </p:nvSpPr>
        <p:spPr>
          <a:xfrm>
            <a:off x="271909" y="6502399"/>
            <a:ext cx="6556887" cy="256545"/>
          </a:xfrm>
          <a:prstGeom prst="rect">
            <a:avLst/>
          </a:prstGeom>
          <a:noFill/>
        </p:spPr>
        <p:txBody>
          <a:bodyPr wrap="square" rtlCol="0">
            <a:spAutoFit/>
          </a:bodyPr>
          <a:lstStyle/>
          <a:p>
            <a:pPr>
              <a:defRPr/>
            </a:pPr>
            <a:r>
              <a:rPr lang="en-GB" sz="1067" dirty="0">
                <a:solidFill>
                  <a:srgbClr val="000066"/>
                </a:solidFill>
                <a:latin typeface="Segoe UI" panose="020B0502040204020203" pitchFamily="34" charset="0"/>
                <a:cs typeface="Segoe UI" panose="020B0502040204020203" pitchFamily="34" charset="0"/>
              </a:rPr>
              <a:t>Insurance &amp; the Internet of Things</a:t>
            </a:r>
          </a:p>
        </p:txBody>
      </p:sp>
    </p:spTree>
    <p:extLst>
      <p:ext uri="{BB962C8B-B14F-4D97-AF65-F5344CB8AC3E}">
        <p14:creationId xmlns:p14="http://schemas.microsoft.com/office/powerpoint/2010/main" val="121312759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2" r:id="rId6"/>
    <p:sldLayoutId id="2147483723" r:id="rId7"/>
    <p:sldLayoutId id="2147483724" r:id="rId8"/>
  </p:sldLayoutIdLst>
  <p:hf hdr="0" ftr="0" dt="0"/>
  <p:txStyles>
    <p:titleStyle>
      <a:lvl1pPr algn="l" rtl="0" eaLnBrk="1" fontAlgn="base" hangingPunct="1">
        <a:lnSpc>
          <a:spcPct val="90000"/>
        </a:lnSpc>
        <a:spcBef>
          <a:spcPct val="0"/>
        </a:spcBef>
        <a:spcAft>
          <a:spcPct val="0"/>
        </a:spcAft>
        <a:defRPr sz="2400" b="1">
          <a:solidFill>
            <a:srgbClr val="000066"/>
          </a:solidFill>
          <a:latin typeface="Segoe UI" panose="020B0502040204020203" pitchFamily="34" charset="0"/>
          <a:ea typeface="+mj-ea"/>
          <a:cs typeface="Segoe UI" panose="020B0502040204020203" pitchFamily="34" charset="0"/>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167"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332"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498"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664" algn="l" rtl="0" eaLnBrk="1" fontAlgn="base" hangingPunct="1">
        <a:lnSpc>
          <a:spcPct val="90000"/>
        </a:lnSpc>
        <a:spcBef>
          <a:spcPct val="0"/>
        </a:spcBef>
        <a:spcAft>
          <a:spcPct val="0"/>
        </a:spcAft>
        <a:defRPr sz="2800" b="1">
          <a:solidFill>
            <a:srgbClr val="000066"/>
          </a:solidFill>
          <a:latin typeface="Frutiger 45 Light" pitchFamily="34" charset="0"/>
        </a:defRPr>
      </a:lvl9pPr>
    </p:titleStyle>
    <p:bodyStyle>
      <a:lvl1pPr marL="265093" indent="-265093" algn="l" rtl="0" eaLnBrk="1" fontAlgn="base" hangingPunct="1">
        <a:spcBef>
          <a:spcPts val="0"/>
        </a:spcBef>
        <a:spcAft>
          <a:spcPts val="300"/>
        </a:spcAft>
        <a:buClr>
          <a:srgbClr val="000066"/>
        </a:buClr>
        <a:buSzPct val="120000"/>
        <a:buFont typeface="Symbol" pitchFamily="18" charset="2"/>
        <a:buChar char=""/>
        <a:defRPr sz="2000">
          <a:solidFill>
            <a:schemeClr val="tx1"/>
          </a:solidFill>
          <a:latin typeface="Segoe UI" panose="020B0502040204020203" pitchFamily="34" charset="0"/>
          <a:ea typeface="+mn-ea"/>
          <a:cs typeface="Segoe UI" panose="020B0502040204020203" pitchFamily="34" charset="0"/>
        </a:defRPr>
      </a:lvl1pPr>
      <a:lvl2pPr marL="539711" indent="-273031"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Segoe UI" panose="020B0502040204020203" pitchFamily="34" charset="0"/>
          <a:cs typeface="Segoe UI" panose="020B0502040204020203" pitchFamily="34" charset="0"/>
        </a:defRPr>
      </a:lvl2pPr>
      <a:lvl3pPr marL="806391" indent="-265093"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Segoe UI" panose="020B0502040204020203" pitchFamily="34" charset="0"/>
          <a:cs typeface="Segoe UI" panose="020B0502040204020203" pitchFamily="34" charset="0"/>
        </a:defRPr>
      </a:lvl3pPr>
      <a:lvl4pPr marL="1073071" indent="-265093"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Segoe UI" panose="020B0502040204020203" pitchFamily="34" charset="0"/>
          <a:cs typeface="Segoe UI" panose="020B0502040204020203" pitchFamily="34" charset="0"/>
        </a:defRPr>
      </a:lvl4pPr>
      <a:lvl5pPr marL="1360387" indent="-285730" algn="l" rtl="0" eaLnBrk="1" fontAlgn="base" hangingPunct="1">
        <a:spcBef>
          <a:spcPts val="0"/>
        </a:spcBef>
        <a:spcAft>
          <a:spcPts val="300"/>
        </a:spcAft>
        <a:buClr>
          <a:srgbClr val="000066"/>
        </a:buClr>
        <a:buSzPct val="100000"/>
        <a:buFont typeface="Frutiger 55 Roman" pitchFamily="34" charset="0"/>
        <a:buChar char="–"/>
        <a:defRPr sz="2000">
          <a:solidFill>
            <a:schemeClr val="tx1"/>
          </a:solidFill>
          <a:latin typeface="Segoe UI" panose="020B0502040204020203" pitchFamily="34" charset="0"/>
          <a:cs typeface="Segoe UI" panose="020B0502040204020203" pitchFamily="34" charset="0"/>
        </a:defRPr>
      </a:lvl5pPr>
      <a:lvl6pPr marL="1614368" indent="-285730" algn="l" rtl="0" eaLnBrk="1" fontAlgn="base" hangingPunct="1">
        <a:spcBef>
          <a:spcPts val="0"/>
        </a:spcBef>
        <a:spcAft>
          <a:spcPts val="300"/>
        </a:spcAft>
        <a:buClr>
          <a:srgbClr val="000066"/>
        </a:buClr>
        <a:buSzPct val="100000"/>
        <a:buFont typeface="Frutiger 55 Roman" pitchFamily="34" charset="0"/>
        <a:buChar char="–"/>
        <a:defRPr sz="1800" baseline="0">
          <a:solidFill>
            <a:schemeClr val="tx1"/>
          </a:solidFill>
          <a:latin typeface="+mj-lt"/>
        </a:defRPr>
      </a:lvl6pPr>
      <a:lvl7pPr marL="1881048" indent="-285730" algn="l" rtl="0" eaLnBrk="1" fontAlgn="base" hangingPunct="1">
        <a:spcBef>
          <a:spcPts val="0"/>
        </a:spcBef>
        <a:spcAft>
          <a:spcPts val="300"/>
        </a:spcAft>
        <a:buClr>
          <a:srgbClr val="000066"/>
        </a:buClr>
        <a:buSzPct val="100000"/>
        <a:buFont typeface="Frutiger 55 Roman" pitchFamily="34" charset="0"/>
        <a:buChar char="–"/>
        <a:defRPr sz="1800" baseline="0">
          <a:solidFill>
            <a:schemeClr val="tx1"/>
          </a:solidFill>
          <a:latin typeface="+mj-lt"/>
        </a:defRPr>
      </a:lvl7pPr>
      <a:lvl8pPr marL="2160427" indent="-285730" algn="l" rtl="0" eaLnBrk="1" fontAlgn="base" hangingPunct="1">
        <a:spcBef>
          <a:spcPts val="0"/>
        </a:spcBef>
        <a:spcAft>
          <a:spcPts val="300"/>
        </a:spcAft>
        <a:buClr>
          <a:srgbClr val="000066"/>
        </a:buClr>
        <a:buSzPct val="100000"/>
        <a:buFont typeface="Frutiger 55 Roman" pitchFamily="34" charset="0"/>
        <a:buChar char="–"/>
        <a:defRPr sz="1600" baseline="0">
          <a:solidFill>
            <a:schemeClr val="tx1"/>
          </a:solidFill>
          <a:latin typeface="+mj-lt"/>
        </a:defRPr>
      </a:lvl8pPr>
      <a:lvl9pPr marL="2427106" indent="-285730" algn="l" rtl="0" eaLnBrk="1" fontAlgn="base" hangingPunct="1">
        <a:spcBef>
          <a:spcPts val="0"/>
        </a:spcBef>
        <a:spcAft>
          <a:spcPts val="300"/>
        </a:spcAft>
        <a:buClr>
          <a:srgbClr val="000066"/>
        </a:buClr>
        <a:buSzPct val="100000"/>
        <a:buFont typeface="Frutiger 55 Roman" pitchFamily="34" charset="0"/>
        <a:buChar char="–"/>
        <a:defRPr sz="1600" baseline="0">
          <a:solidFill>
            <a:schemeClr val="tx1"/>
          </a:solidFill>
          <a:latin typeface="+mj-lt"/>
        </a:defRPr>
      </a:lvl9pPr>
    </p:bodyStyle>
    <p:otherStyle>
      <a:defPPr>
        <a:defRPr lang="de-D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F915807C-1678-4F1F-9C0C-CA046A47DDA9}" type="datetimeFigureOut">
              <a:rPr lang="id-ID" altLang="en-US">
                <a:ea typeface="MS PGothic" panose="020B0600070205080204" pitchFamily="34" charset="-128"/>
              </a:rPr>
              <a:pPr fontAlgn="base">
                <a:spcBef>
                  <a:spcPct val="0"/>
                </a:spcBef>
                <a:spcAft>
                  <a:spcPct val="0"/>
                </a:spcAft>
                <a:defRPr/>
              </a:pPr>
              <a:t>11/06/2018</a:t>
            </a:fld>
            <a:endParaRPr lang="id-ID" altLang="en-US">
              <a:ea typeface="MS PGothic" panose="020B0600070205080204" pitchFamily="34" charset="-128"/>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fontAlgn="base">
              <a:spcBef>
                <a:spcPct val="0"/>
              </a:spcBef>
              <a:spcAft>
                <a:spcPct val="0"/>
              </a:spcAft>
              <a:defRPr/>
            </a:pPr>
            <a:fld id="{47E51A94-5DF3-47BD-9909-280AE6FCEC07}" type="slidenum">
              <a:rPr lang="id-ID" altLang="en-US">
                <a:ea typeface="MS PGothic" panose="020B0600070205080204" pitchFamily="34" charset="-128"/>
              </a:rPr>
              <a:pPr fontAlgn="base">
                <a:spcBef>
                  <a:spcPct val="0"/>
                </a:spcBef>
                <a:spcAft>
                  <a:spcPct val="0"/>
                </a:spcAft>
                <a:defRPr/>
              </a:pPr>
              <a:t>‹#›</a:t>
            </a:fld>
            <a:endParaRPr lang="id-ID" altLang="en-US">
              <a:ea typeface="MS PGothic" panose="020B0600070205080204" pitchFamily="34" charset="-128"/>
            </a:endParaRPr>
          </a:p>
        </p:txBody>
      </p:sp>
    </p:spTree>
    <p:extLst>
      <p:ext uri="{BB962C8B-B14F-4D97-AF65-F5344CB8AC3E}">
        <p14:creationId xmlns:p14="http://schemas.microsoft.com/office/powerpoint/2010/main" val="371727569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S PGothic" pitchFamily="34" charset="-128"/>
          <a:cs typeface="+mj-cs"/>
        </a:defRPr>
      </a:lvl1pPr>
      <a:lvl2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2pPr>
      <a:lvl3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3pPr>
      <a:lvl4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4pPr>
      <a:lvl5pPr algn="l" rtl="0" eaLnBrk="0" fontAlgn="base" hangingPunct="0">
        <a:lnSpc>
          <a:spcPct val="90000"/>
        </a:lnSpc>
        <a:spcBef>
          <a:spcPct val="0"/>
        </a:spcBef>
        <a:spcAft>
          <a:spcPct val="0"/>
        </a:spcAft>
        <a:defRPr sz="4400">
          <a:solidFill>
            <a:schemeClr val="tx1"/>
          </a:solidFill>
          <a:latin typeface="Calibri Light" charset="0"/>
          <a:ea typeface="MS PGothic" pitchFamily="34" charset="-128"/>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S PGothic"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S PGothic"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9.xml"/><Relationship Id="rId7" Type="http://schemas.openxmlformats.org/officeDocument/2006/relationships/image" Target="../media/image10.png"/><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notesSlide" Target="../notesSlides/notesSlide5.xml"/><Relationship Id="rId9"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7.jpeg"/><Relationship Id="rId3" Type="http://schemas.openxmlformats.org/officeDocument/2006/relationships/slideLayout" Target="../slideLayouts/slideLayout30.xml"/><Relationship Id="rId7" Type="http://schemas.openxmlformats.org/officeDocument/2006/relationships/image" Target="../media/image13.png"/><Relationship Id="rId12" Type="http://schemas.microsoft.com/office/2007/relationships/diagramDrawing" Target="../diagrams/drawing1.xml"/><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12.emf"/><Relationship Id="rId11" Type="http://schemas.openxmlformats.org/officeDocument/2006/relationships/diagramColors" Target="../diagrams/colors1.xml"/><Relationship Id="rId5" Type="http://schemas.openxmlformats.org/officeDocument/2006/relationships/oleObject" Target="../embeddings/oleObject6.bin"/><Relationship Id="rId10" Type="http://schemas.openxmlformats.org/officeDocument/2006/relationships/diagramQuickStyle" Target="../diagrams/quickStyle1.xml"/><Relationship Id="rId4" Type="http://schemas.openxmlformats.org/officeDocument/2006/relationships/notesSlide" Target="../notesSlides/notesSlide7.xml"/><Relationship Id="rId9"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5.png"/><Relationship Id="rId18" Type="http://schemas.openxmlformats.org/officeDocument/2006/relationships/slide" Target="slide29.xml"/><Relationship Id="rId3" Type="http://schemas.openxmlformats.org/officeDocument/2006/relationships/slideLayout" Target="../slideLayouts/slideLayout14.xml"/><Relationship Id="rId7" Type="http://schemas.openxmlformats.org/officeDocument/2006/relationships/diagramData" Target="../diagrams/data2.xml"/><Relationship Id="rId12" Type="http://schemas.openxmlformats.org/officeDocument/2006/relationships/image" Target="../media/image14.png"/><Relationship Id="rId17" Type="http://schemas.openxmlformats.org/officeDocument/2006/relationships/image" Target="../media/image18.png"/><Relationship Id="rId2" Type="http://schemas.openxmlformats.org/officeDocument/2006/relationships/tags" Target="../tags/tag11.xml"/><Relationship Id="rId16" Type="http://schemas.openxmlformats.org/officeDocument/2006/relationships/slide" Target="slide30.xml"/><Relationship Id="rId20" Type="http://schemas.openxmlformats.org/officeDocument/2006/relationships/image" Target="../media/image7.jpeg"/><Relationship Id="rId1" Type="http://schemas.openxmlformats.org/officeDocument/2006/relationships/vmlDrawing" Target="../drawings/vmlDrawing7.vml"/><Relationship Id="rId6" Type="http://schemas.openxmlformats.org/officeDocument/2006/relationships/image" Target="../media/image6.emf"/><Relationship Id="rId11" Type="http://schemas.microsoft.com/office/2007/relationships/diagramDrawing" Target="../diagrams/drawing2.xml"/><Relationship Id="rId5" Type="http://schemas.openxmlformats.org/officeDocument/2006/relationships/oleObject" Target="../embeddings/oleObject7.bin"/><Relationship Id="rId15" Type="http://schemas.openxmlformats.org/officeDocument/2006/relationships/image" Target="../media/image17.jpeg"/><Relationship Id="rId10" Type="http://schemas.openxmlformats.org/officeDocument/2006/relationships/diagramColors" Target="../diagrams/colors2.xml"/><Relationship Id="rId19" Type="http://schemas.openxmlformats.org/officeDocument/2006/relationships/slide" Target="slide32.xml"/><Relationship Id="rId4" Type="http://schemas.openxmlformats.org/officeDocument/2006/relationships/notesSlide" Target="../notesSlides/notesSlide9.xml"/><Relationship Id="rId9" Type="http://schemas.openxmlformats.org/officeDocument/2006/relationships/diagramQuickStyle" Target="../diagrams/quickStyle2.xml"/><Relationship Id="rId1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29.xml"/><Relationship Id="rId7" Type="http://schemas.openxmlformats.org/officeDocument/2006/relationships/slide" Target="slide14.xml"/><Relationship Id="rId2" Type="http://schemas.openxmlformats.org/officeDocument/2006/relationships/tags" Target="../tags/tag12.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8.bin"/><Relationship Id="rId10" Type="http://schemas.openxmlformats.org/officeDocument/2006/relationships/image" Target="../media/image25.png"/><Relationship Id="rId4" Type="http://schemas.openxmlformats.org/officeDocument/2006/relationships/notesSlide" Target="../notesSlides/notesSlide13.xml"/><Relationship Id="rId9" Type="http://schemas.openxmlformats.org/officeDocument/2006/relationships/image" Target="../media/image24.jpeg"/></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9.xml"/><Relationship Id="rId7" Type="http://schemas.openxmlformats.org/officeDocument/2006/relationships/image" Target="../media/image26.jpeg"/><Relationship Id="rId2" Type="http://schemas.openxmlformats.org/officeDocument/2006/relationships/tags" Target="../tags/tag13.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9.bin"/><Relationship Id="rId4" Type="http://schemas.openxmlformats.org/officeDocument/2006/relationships/notesSlide" Target="../notesSlides/notesSlide14.xml"/><Relationship Id="rId9" Type="http://schemas.openxmlformats.org/officeDocument/2006/relationships/slide" Target="slide14.xml"/></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9.xml"/><Relationship Id="rId7" Type="http://schemas.openxmlformats.org/officeDocument/2006/relationships/slide" Target="slide14.xml"/><Relationship Id="rId2" Type="http://schemas.openxmlformats.org/officeDocument/2006/relationships/tags" Target="../tags/tag14.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15.xml"/><Relationship Id="rId9" Type="http://schemas.openxmlformats.org/officeDocument/2006/relationships/image" Target="../media/image29.png"/></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9.xml"/><Relationship Id="rId7" Type="http://schemas.openxmlformats.org/officeDocument/2006/relationships/slide" Target="slide14.xml"/><Relationship Id="rId2" Type="http://schemas.openxmlformats.org/officeDocument/2006/relationships/tags" Target="../tags/tag15.xml"/><Relationship Id="rId1" Type="http://schemas.openxmlformats.org/officeDocument/2006/relationships/vmlDrawing" Target="../drawings/vmlDrawing11.v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notesSlide" Target="../notesSlides/notesSlide16.xml"/><Relationship Id="rId9" Type="http://schemas.openxmlformats.org/officeDocument/2006/relationships/image" Target="../media/image31.png"/></Relationships>
</file>

<file path=ppt/slides/_rels/slide3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9.xml"/><Relationship Id="rId7" Type="http://schemas.openxmlformats.org/officeDocument/2006/relationships/slide" Target="slide14.xml"/><Relationship Id="rId2" Type="http://schemas.openxmlformats.org/officeDocument/2006/relationships/tags" Target="../tags/tag16.xml"/><Relationship Id="rId1" Type="http://schemas.openxmlformats.org/officeDocument/2006/relationships/vmlDrawing" Target="../drawings/vmlDrawing12.vml"/><Relationship Id="rId6" Type="http://schemas.openxmlformats.org/officeDocument/2006/relationships/image" Target="../media/image3.emf"/><Relationship Id="rId5" Type="http://schemas.openxmlformats.org/officeDocument/2006/relationships/oleObject" Target="../embeddings/oleObject12.bin"/><Relationship Id="rId4" Type="http://schemas.openxmlformats.org/officeDocument/2006/relationships/notesSlide" Target="../notesSlides/notesSlide17.xml"/><Relationship Id="rId9" Type="http://schemas.openxmlformats.org/officeDocument/2006/relationships/image" Target="../media/image33.png"/></Relationships>
</file>

<file path=ppt/slides/_rels/slide3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29.xml"/><Relationship Id="rId7" Type="http://schemas.openxmlformats.org/officeDocument/2006/relationships/slide" Target="slide14.xml"/><Relationship Id="rId2" Type="http://schemas.openxmlformats.org/officeDocument/2006/relationships/tags" Target="../tags/tag17.xml"/><Relationship Id="rId1" Type="http://schemas.openxmlformats.org/officeDocument/2006/relationships/vmlDrawing" Target="../drawings/vmlDrawing13.vml"/><Relationship Id="rId6" Type="http://schemas.openxmlformats.org/officeDocument/2006/relationships/image" Target="../media/image3.emf"/><Relationship Id="rId5" Type="http://schemas.openxmlformats.org/officeDocument/2006/relationships/oleObject" Target="../embeddings/oleObject13.bin"/><Relationship Id="rId4" Type="http://schemas.openxmlformats.org/officeDocument/2006/relationships/notesSlide" Target="../notesSlides/notesSlide18.xml"/><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06400" y="2535376"/>
            <a:ext cx="11353600" cy="1560105"/>
          </a:xfrm>
        </p:spPr>
        <p:txBody>
          <a:bodyPr>
            <a:normAutofit fontScale="92500" lnSpcReduction="20000"/>
          </a:bodyPr>
          <a:lstStyle/>
          <a:p>
            <a:endParaRPr lang="en-GB" dirty="0"/>
          </a:p>
          <a:p>
            <a:r>
              <a:rPr lang="en-GB" dirty="0"/>
              <a:t>David Roberts</a:t>
            </a:r>
          </a:p>
          <a:p>
            <a:r>
              <a:rPr lang="en-GB" dirty="0"/>
              <a:t>Global Relationship Leader</a:t>
            </a:r>
          </a:p>
          <a:p>
            <a:r>
              <a:rPr lang="en-GB" dirty="0"/>
              <a:t>Zurich Commercial Insurance</a:t>
            </a:r>
          </a:p>
          <a:p>
            <a:endParaRPr lang="en-GB" dirty="0"/>
          </a:p>
          <a:p>
            <a:r>
              <a:rPr lang="en-GB" dirty="0"/>
              <a:t>Claire </a:t>
            </a:r>
            <a:r>
              <a:rPr lang="en-GB" dirty="0">
                <a:solidFill>
                  <a:srgbClr val="000066"/>
                </a:solidFill>
              </a:rPr>
              <a:t>Combes</a:t>
            </a:r>
          </a:p>
          <a:p>
            <a:r>
              <a:rPr lang="en-GB" dirty="0">
                <a:solidFill>
                  <a:srgbClr val="000066"/>
                </a:solidFill>
              </a:rPr>
              <a:t>Director of Risk &amp; Assurance, </a:t>
            </a:r>
            <a:r>
              <a:rPr lang="en-GB" dirty="0" err="1">
                <a:solidFill>
                  <a:srgbClr val="000066"/>
                </a:solidFill>
              </a:rPr>
              <a:t>intu</a:t>
            </a:r>
            <a:endParaRPr lang="en-GB" dirty="0">
              <a:solidFill>
                <a:srgbClr val="000066"/>
              </a:solidFill>
            </a:endParaRPr>
          </a:p>
          <a:p>
            <a:endParaRPr lang="en-GB" dirty="0"/>
          </a:p>
          <a:p>
            <a:endParaRPr lang="en-GB" dirty="0"/>
          </a:p>
          <a:p>
            <a:endParaRPr lang="en-GB" dirty="0"/>
          </a:p>
        </p:txBody>
      </p:sp>
      <p:sp>
        <p:nvSpPr>
          <p:cNvPr id="2" name="Oval 1"/>
          <p:cNvSpPr/>
          <p:nvPr/>
        </p:nvSpPr>
        <p:spPr bwMode="auto">
          <a:xfrm>
            <a:off x="404294" y="4677139"/>
            <a:ext cx="480053" cy="480053"/>
          </a:xfrm>
          <a:prstGeom prst="ellipse">
            <a:avLst/>
          </a:prstGeom>
          <a:noFill/>
          <a:ln w="19050" cap="flat" cmpd="sng" algn="ctr">
            <a:solidFill>
              <a:srgbClr val="00AEEF"/>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grpSp>
        <p:nvGrpSpPr>
          <p:cNvPr id="6" name="Group 5"/>
          <p:cNvGrpSpPr/>
          <p:nvPr/>
        </p:nvGrpSpPr>
        <p:grpSpPr>
          <a:xfrm>
            <a:off x="6428936" y="114759"/>
            <a:ext cx="1800665" cy="1575582"/>
            <a:chOff x="6428936" y="114759"/>
            <a:chExt cx="1800665" cy="1575582"/>
          </a:xfrm>
        </p:grpSpPr>
        <p:sp>
          <p:nvSpPr>
            <p:cNvPr id="3" name="Oval 2"/>
            <p:cNvSpPr/>
            <p:nvPr/>
          </p:nvSpPr>
          <p:spPr bwMode="auto">
            <a:xfrm>
              <a:off x="6428936" y="114759"/>
              <a:ext cx="1800665" cy="1575582"/>
            </a:xfrm>
            <a:prstGeom prst="ellipse">
              <a:avLst/>
            </a:prstGeom>
            <a:solidFill>
              <a:schemeClr val="bg1"/>
            </a:solidFill>
            <a:ln w="28575" cap="flat" cmpd="sng" algn="ctr">
              <a:solidFill>
                <a:srgbClr val="009EFE"/>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pic>
          <p:nvPicPr>
            <p:cNvPr id="46082"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7411" y="598042"/>
              <a:ext cx="1617784" cy="593253"/>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itle 19"/>
          <p:cNvSpPr>
            <a:spLocks noGrp="1"/>
          </p:cNvSpPr>
          <p:nvPr>
            <p:ph type="ctrTitle"/>
          </p:nvPr>
        </p:nvSpPr>
        <p:spPr>
          <a:xfrm>
            <a:off x="407807" y="1620001"/>
            <a:ext cx="9830898" cy="929651"/>
          </a:xfrm>
        </p:spPr>
        <p:txBody>
          <a:bodyPr/>
          <a:lstStyle/>
          <a:p>
            <a:r>
              <a:rPr lang="en-GB" dirty="0"/>
              <a:t>What Risk Managers should be doing to travel the Roads to Digital Revolution</a:t>
            </a:r>
          </a:p>
        </p:txBody>
      </p:sp>
      <p:cxnSp>
        <p:nvCxnSpPr>
          <p:cNvPr id="5" name="Straight Connector 4"/>
          <p:cNvCxnSpPr/>
          <p:nvPr/>
        </p:nvCxnSpPr>
        <p:spPr bwMode="auto">
          <a:xfrm>
            <a:off x="8145195" y="598042"/>
            <a:ext cx="337623" cy="0"/>
          </a:xfrm>
          <a:prstGeom prst="line">
            <a:avLst/>
          </a:prstGeom>
          <a:solidFill>
            <a:schemeClr val="folHlink">
              <a:alpha val="50000"/>
            </a:schemeClr>
          </a:solidFill>
          <a:ln w="28575" cap="flat" cmpd="sng" algn="ctr">
            <a:solidFill>
              <a:srgbClr val="009EFE"/>
            </a:solidFill>
            <a:prstDash val="solid"/>
            <a:round/>
            <a:headEnd type="none" w="med" len="med"/>
            <a:tailEnd type="none" w="med" len="med"/>
          </a:ln>
          <a:effectLst/>
        </p:spPr>
      </p:cxnSp>
    </p:spTree>
    <p:extLst>
      <p:ext uri="{BB962C8B-B14F-4D97-AF65-F5344CB8AC3E}">
        <p14:creationId xmlns:p14="http://schemas.microsoft.com/office/powerpoint/2010/main" val="24132426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GB" dirty="0">
                <a:solidFill>
                  <a:srgbClr val="000066"/>
                </a:solidFill>
              </a:rPr>
              <a:t>How the digital world is changing and how we are reacting</a:t>
            </a:r>
          </a:p>
          <a:p>
            <a:endParaRPr lang="en-GB" dirty="0">
              <a:solidFill>
                <a:srgbClr val="000066"/>
              </a:solidFill>
            </a:endParaRPr>
          </a:p>
          <a:p>
            <a:r>
              <a:rPr lang="en-GB" dirty="0">
                <a:solidFill>
                  <a:srgbClr val="000066"/>
                </a:solidFill>
              </a:rPr>
              <a:t>7 building blocks for risk management – how do you manage risks in a digital age?</a:t>
            </a:r>
          </a:p>
          <a:p>
            <a:endParaRPr lang="en-GB" dirty="0">
              <a:solidFill>
                <a:srgbClr val="000066"/>
              </a:solidFill>
            </a:endParaRPr>
          </a:p>
          <a:p>
            <a:r>
              <a:rPr lang="en-GB" dirty="0">
                <a:solidFill>
                  <a:srgbClr val="000066"/>
                </a:solidFill>
              </a:rPr>
              <a:t>How risk management is changing (for business governance, stakeholders management and risk managers).  How you may need to adapt your behaviours to maximise the benefit that you provide to your business by ensuring risk management and insurance solutions are fit for purpose and agile</a:t>
            </a:r>
          </a:p>
          <a:p>
            <a:endParaRPr lang="en-GB" dirty="0">
              <a:solidFill>
                <a:srgbClr val="000066"/>
              </a:solidFill>
            </a:endParaRPr>
          </a:p>
        </p:txBody>
      </p:sp>
      <p:sp>
        <p:nvSpPr>
          <p:cNvPr id="6" name="Subtitle 5"/>
          <p:cNvSpPr>
            <a:spLocks noGrp="1"/>
          </p:cNvSpPr>
          <p:nvPr>
            <p:ph type="subTitle" idx="13"/>
          </p:nvPr>
        </p:nvSpPr>
        <p:spPr/>
        <p:txBody>
          <a:bodyPr/>
          <a:lstStyle/>
          <a:p>
            <a:endParaRPr lang="en-GB"/>
          </a:p>
        </p:txBody>
      </p:sp>
      <p:sp>
        <p:nvSpPr>
          <p:cNvPr id="2" name="Title 1"/>
          <p:cNvSpPr>
            <a:spLocks noGrp="1"/>
          </p:cNvSpPr>
          <p:nvPr>
            <p:ph type="title"/>
          </p:nvPr>
        </p:nvSpPr>
        <p:spPr/>
        <p:txBody>
          <a:bodyPr/>
          <a:lstStyle/>
          <a:p>
            <a:r>
              <a:rPr lang="en-GB" dirty="0"/>
              <a:t>Three Key messages to take away from this session</a:t>
            </a:r>
          </a:p>
        </p:txBody>
      </p:sp>
      <p:sp>
        <p:nvSpPr>
          <p:cNvPr id="4" name="Slide Number Placeholder 3"/>
          <p:cNvSpPr>
            <a:spLocks noGrp="1"/>
          </p:cNvSpPr>
          <p:nvPr>
            <p:ph type="sldNum" sz="quarter" idx="16"/>
          </p:nvPr>
        </p:nvSpPr>
        <p:spPr/>
        <p:txBody>
          <a:bodyPr/>
          <a:lstStyle/>
          <a:p>
            <a:fld id="{9D15C52B-6F64-4C6E-9CC2-4CF708A4CC2B}" type="slidenum">
              <a:rPr lang="en-US" smtClean="0">
                <a:solidFill>
                  <a:srgbClr val="000066"/>
                </a:solidFill>
              </a:rPr>
              <a:pPr/>
              <a:t>2</a:t>
            </a:fld>
            <a:endParaRPr lang="en-US" dirty="0">
              <a:solidFill>
                <a:srgbClr val="000066"/>
              </a:solidFill>
            </a:endParaRPr>
          </a:p>
        </p:txBody>
      </p:sp>
      <p:pic>
        <p:nvPicPr>
          <p:cNvPr id="7"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6761" y="173937"/>
            <a:ext cx="1186478" cy="791492"/>
          </a:xfrm>
          <a:prstGeom prst="rect">
            <a:avLst/>
          </a:prstGeom>
        </p:spPr>
      </p:pic>
      <p:sp>
        <p:nvSpPr>
          <p:cNvPr id="9" name="Rectangle 8"/>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51822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a:xfrm>
            <a:off x="11280000" y="7183815"/>
            <a:ext cx="480000" cy="151200"/>
          </a:xfrm>
        </p:spPr>
        <p:txBody>
          <a:bodyPr/>
          <a:lstStyle/>
          <a:p>
            <a:fld id="{9D15C52B-6F64-4C6E-9CC2-4CF708A4CC2B}" type="slidenum">
              <a:rPr lang="en-US" smtClean="0">
                <a:solidFill>
                  <a:srgbClr val="000066"/>
                </a:solidFill>
              </a:rPr>
              <a:pPr/>
              <a:t>3</a:t>
            </a:fld>
            <a:endParaRPr lang="en-US" dirty="0">
              <a:solidFill>
                <a:srgbClr val="000066"/>
              </a:solidFill>
            </a:endParaRPr>
          </a:p>
        </p:txBody>
      </p:sp>
      <p:sp>
        <p:nvSpPr>
          <p:cNvPr id="6" name="TextBox 5"/>
          <p:cNvSpPr txBox="1"/>
          <p:nvPr/>
        </p:nvSpPr>
        <p:spPr>
          <a:xfrm>
            <a:off x="115329" y="255373"/>
            <a:ext cx="9753600" cy="1077218"/>
          </a:xfrm>
          <a:prstGeom prst="rect">
            <a:avLst/>
          </a:prstGeom>
          <a:noFill/>
        </p:spPr>
        <p:txBody>
          <a:bodyPr wrap="square" rtlCol="0">
            <a:spAutoFit/>
          </a:bodyPr>
          <a:lstStyle/>
          <a:p>
            <a:pPr algn="l"/>
            <a:r>
              <a:rPr lang="en-GB" sz="3200" dirty="0">
                <a:solidFill>
                  <a:srgbClr val="000066"/>
                </a:solidFill>
                <a:latin typeface="Frutiger 45 Light" panose="020B0303030504020204" pitchFamily="34" charset="0"/>
              </a:rPr>
              <a:t>Highlight- </a:t>
            </a:r>
            <a:r>
              <a:rPr lang="en-GB" sz="3200" dirty="0">
                <a:latin typeface="Frutiger 45 Light" panose="020B0303030504020204" pitchFamily="34" charset="0"/>
              </a:rPr>
              <a:t>Roads to Revolution: Emerging Themes from the AIRMIC report launched today</a:t>
            </a:r>
          </a:p>
        </p:txBody>
      </p:sp>
      <p:grpSp>
        <p:nvGrpSpPr>
          <p:cNvPr id="7" name="Group 6"/>
          <p:cNvGrpSpPr>
            <a:grpSpLocks/>
          </p:cNvGrpSpPr>
          <p:nvPr/>
        </p:nvGrpSpPr>
        <p:grpSpPr bwMode="auto">
          <a:xfrm>
            <a:off x="1016000" y="2275988"/>
            <a:ext cx="1854200" cy="3696542"/>
            <a:chOff x="1750102" y="1658326"/>
            <a:chExt cx="1492777" cy="3697539"/>
          </a:xfrm>
        </p:grpSpPr>
        <p:sp>
          <p:nvSpPr>
            <p:cNvPr id="8" name="Freeform 7"/>
            <p:cNvSpPr>
              <a:spLocks/>
            </p:cNvSpPr>
            <p:nvPr/>
          </p:nvSpPr>
          <p:spPr bwMode="auto">
            <a:xfrm>
              <a:off x="1750102" y="3551502"/>
              <a:ext cx="1492777" cy="960696"/>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3399"/>
            </a:solidFill>
            <a:ln>
              <a:noFill/>
            </a:ln>
          </p:spPr>
          <p:txBody>
            <a:bodyPr/>
            <a:lstStyle/>
            <a:p>
              <a:pPr>
                <a:defRPr/>
              </a:pPr>
              <a:endParaRPr lang="en-US">
                <a:solidFill>
                  <a:prstClr val="black"/>
                </a:solidFill>
                <a:ea typeface="MS PGothic" panose="020B0600070205080204" pitchFamily="34" charset="-128"/>
              </a:endParaRPr>
            </a:p>
          </p:txBody>
        </p:sp>
        <p:sp>
          <p:nvSpPr>
            <p:cNvPr id="9" name="TextBox 8"/>
            <p:cNvSpPr txBox="1"/>
            <p:nvPr/>
          </p:nvSpPr>
          <p:spPr>
            <a:xfrm>
              <a:off x="1788445" y="4617002"/>
              <a:ext cx="1194987" cy="738863"/>
            </a:xfrm>
            <a:prstGeom prst="rect">
              <a:avLst/>
            </a:prstGeom>
            <a:noFill/>
          </p:spPr>
          <p:txBody>
            <a:bodyPr wrap="square">
              <a:spAutoFit/>
            </a:bodyPr>
            <a:lstStyle/>
            <a:p>
              <a:pPr algn="ctr">
                <a:defRPr/>
              </a:pPr>
              <a:r>
                <a:rPr lang="en-GB" sz="1050" dirty="0">
                  <a:solidFill>
                    <a:schemeClr val="accent5">
                      <a:lumMod val="50000"/>
                    </a:schemeClr>
                  </a:solidFill>
                  <a:latin typeface="Frutiger 45 Light" panose="020B0303030504020204" pitchFamily="34" charset="0"/>
                </a:rPr>
                <a:t>Monitoring digital infrastructure availability (business continuity)</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10" name="TextBox 18"/>
            <p:cNvSpPr txBox="1">
              <a:spLocks noChangeArrowheads="1"/>
            </p:cNvSpPr>
            <p:nvPr/>
          </p:nvSpPr>
          <p:spPr bwMode="auto">
            <a:xfrm>
              <a:off x="1959257" y="1658326"/>
              <a:ext cx="1101989" cy="52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400" b="1" dirty="0">
                  <a:solidFill>
                    <a:srgbClr val="003399"/>
                  </a:solidFill>
                  <a:latin typeface="Frutiger 45 Light" panose="020B0303030504020204" pitchFamily="34" charset="0"/>
                </a:rPr>
                <a:t>Ownership vs Access</a:t>
              </a:r>
              <a:endParaRPr lang="id-ID" altLang="en-US" sz="1400" b="1" dirty="0">
                <a:solidFill>
                  <a:srgbClr val="003399"/>
                </a:solidFill>
                <a:latin typeface="Frutiger 45 Light" panose="020B0303030504020204" pitchFamily="34" charset="0"/>
              </a:endParaRPr>
            </a:p>
          </p:txBody>
        </p:sp>
        <p:cxnSp>
          <p:nvCxnSpPr>
            <p:cNvPr id="11" name="Straight Connector 10"/>
            <p:cNvCxnSpPr/>
            <p:nvPr/>
          </p:nvCxnSpPr>
          <p:spPr>
            <a:xfrm rot="5400000" flipV="1">
              <a:off x="1996661" y="2846132"/>
              <a:ext cx="1016274" cy="3834"/>
            </a:xfrm>
            <a:prstGeom prst="line">
              <a:avLst/>
            </a:prstGeom>
            <a:ln w="19050">
              <a:solidFill>
                <a:srgbClr val="003399"/>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2" name="Group 11"/>
          <p:cNvGrpSpPr>
            <a:grpSpLocks/>
          </p:cNvGrpSpPr>
          <p:nvPr/>
        </p:nvGrpSpPr>
        <p:grpSpPr bwMode="auto">
          <a:xfrm>
            <a:off x="2273300" y="2313765"/>
            <a:ext cx="1854200" cy="3492419"/>
            <a:chOff x="2762594" y="1696120"/>
            <a:chExt cx="1492777" cy="3491897"/>
          </a:xfrm>
        </p:grpSpPr>
        <p:sp>
          <p:nvSpPr>
            <p:cNvPr id="13" name="Freeform 7"/>
            <p:cNvSpPr>
              <a:spLocks/>
            </p:cNvSpPr>
            <p:nvPr/>
          </p:nvSpPr>
          <p:spPr bwMode="auto">
            <a:xfrm>
              <a:off x="2762594" y="3074552"/>
              <a:ext cx="1492777" cy="1438059"/>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0066"/>
            </a:solidFill>
            <a:ln>
              <a:noFill/>
            </a:ln>
          </p:spPr>
          <p:txBody>
            <a:bodyPr/>
            <a:lstStyle/>
            <a:p>
              <a:pPr>
                <a:defRPr/>
              </a:pPr>
              <a:endParaRPr lang="en-US">
                <a:solidFill>
                  <a:prstClr val="black"/>
                </a:solidFill>
                <a:ea typeface="MS PGothic" panose="020B0600070205080204" pitchFamily="34" charset="-128"/>
              </a:endParaRPr>
            </a:p>
          </p:txBody>
        </p:sp>
        <p:sp>
          <p:nvSpPr>
            <p:cNvPr id="14" name="TextBox 13"/>
            <p:cNvSpPr txBox="1"/>
            <p:nvPr/>
          </p:nvSpPr>
          <p:spPr>
            <a:xfrm>
              <a:off x="2894235" y="4611022"/>
              <a:ext cx="1150256" cy="576995"/>
            </a:xfrm>
            <a:prstGeom prst="rect">
              <a:avLst/>
            </a:prstGeom>
            <a:noFill/>
          </p:spPr>
          <p:txBody>
            <a:bodyPr>
              <a:spAutoFit/>
            </a:bodyPr>
            <a:lstStyle/>
            <a:p>
              <a:pPr algn="ctr">
                <a:defRPr/>
              </a:pPr>
              <a:r>
                <a:rPr lang="en-GB" sz="1050" dirty="0">
                  <a:solidFill>
                    <a:schemeClr val="accent5">
                      <a:lumMod val="50000"/>
                    </a:schemeClr>
                  </a:solidFill>
                  <a:latin typeface="Frutiger 45 Light" panose="020B0303030504020204" pitchFamily="34" charset="0"/>
                </a:rPr>
                <a:t>Scrutiny of digital logics and data integrity</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15" name="TextBox 14"/>
            <p:cNvSpPr txBox="1"/>
            <p:nvPr/>
          </p:nvSpPr>
          <p:spPr>
            <a:xfrm>
              <a:off x="2994383" y="1696120"/>
              <a:ext cx="1029198" cy="953964"/>
            </a:xfrm>
            <a:prstGeom prst="rect">
              <a:avLst/>
            </a:prstGeom>
            <a:noFill/>
          </p:spPr>
          <p:txBody>
            <a:bodyPr wrap="square">
              <a:spAutoFit/>
            </a:bodyPr>
            <a:lstStyle/>
            <a:p>
              <a:pPr algn="ctr">
                <a:defRPr/>
              </a:pPr>
              <a:r>
                <a:rPr lang="en-GB" sz="1400" b="1" dirty="0">
                  <a:solidFill>
                    <a:srgbClr val="000066"/>
                  </a:solidFill>
                  <a:latin typeface="Frutiger 45 Light" panose="020B0303030504020204" pitchFamily="34" charset="0"/>
                  <a:ea typeface="MS PGothic" panose="020B0600070205080204" pitchFamily="34" charset="-128"/>
                </a:rPr>
                <a:t>Data Science vs Science on experience</a:t>
              </a:r>
              <a:endParaRPr lang="id-ID" sz="1400" b="1" dirty="0">
                <a:solidFill>
                  <a:srgbClr val="000066"/>
                </a:solidFill>
                <a:latin typeface="Frutiger 45 Light" panose="020B0303030504020204" pitchFamily="34" charset="0"/>
                <a:ea typeface="MS PGothic" panose="020B0600070205080204" pitchFamily="34" charset="-128"/>
              </a:endParaRPr>
            </a:p>
          </p:txBody>
        </p:sp>
        <p:cxnSp>
          <p:nvCxnSpPr>
            <p:cNvPr id="16" name="Straight Connector 15"/>
            <p:cNvCxnSpPr/>
            <p:nvPr/>
          </p:nvCxnSpPr>
          <p:spPr>
            <a:xfrm rot="5400000" flipV="1">
              <a:off x="3214711" y="2608360"/>
              <a:ext cx="541257" cy="3835"/>
            </a:xfrm>
            <a:prstGeom prst="line">
              <a:avLst/>
            </a:prstGeom>
            <a:ln w="19050">
              <a:solidFill>
                <a:srgbClr val="000066"/>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7" name="Group 16"/>
          <p:cNvGrpSpPr>
            <a:grpSpLocks/>
          </p:cNvGrpSpPr>
          <p:nvPr/>
        </p:nvGrpSpPr>
        <p:grpSpPr bwMode="auto">
          <a:xfrm>
            <a:off x="3708400" y="2363558"/>
            <a:ext cx="1854200" cy="3604211"/>
            <a:chOff x="3918686" y="1746485"/>
            <a:chExt cx="1492777" cy="3603018"/>
          </a:xfrm>
        </p:grpSpPr>
        <p:sp>
          <p:nvSpPr>
            <p:cNvPr id="18" name="Freeform 7"/>
            <p:cNvSpPr>
              <a:spLocks/>
            </p:cNvSpPr>
            <p:nvPr/>
          </p:nvSpPr>
          <p:spPr bwMode="auto">
            <a:xfrm>
              <a:off x="3918686" y="2770192"/>
              <a:ext cx="1492777" cy="1742499"/>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9EFE"/>
            </a:solidFill>
            <a:ln>
              <a:noFill/>
            </a:ln>
          </p:spPr>
          <p:txBody>
            <a:bodyPr/>
            <a:lstStyle/>
            <a:p>
              <a:pPr>
                <a:defRPr/>
              </a:pPr>
              <a:endParaRPr lang="en-US">
                <a:solidFill>
                  <a:prstClr val="black"/>
                </a:solidFill>
                <a:ea typeface="MS PGothic" panose="020B0600070205080204" pitchFamily="34" charset="-128"/>
              </a:endParaRPr>
            </a:p>
          </p:txBody>
        </p:sp>
        <p:sp>
          <p:nvSpPr>
            <p:cNvPr id="19" name="TextBox 18"/>
            <p:cNvSpPr txBox="1"/>
            <p:nvPr/>
          </p:nvSpPr>
          <p:spPr>
            <a:xfrm>
              <a:off x="4032969" y="4611083"/>
              <a:ext cx="1193176" cy="738420"/>
            </a:xfrm>
            <a:prstGeom prst="rect">
              <a:avLst/>
            </a:prstGeom>
            <a:noFill/>
          </p:spPr>
          <p:txBody>
            <a:bodyPr wrap="square">
              <a:spAutoFit/>
            </a:bodyPr>
            <a:lstStyle/>
            <a:p>
              <a:pPr algn="ctr">
                <a:defRPr/>
              </a:pPr>
              <a:r>
                <a:rPr lang="en-GB" sz="1050" dirty="0">
                  <a:solidFill>
                    <a:schemeClr val="accent5">
                      <a:lumMod val="50000"/>
                    </a:schemeClr>
                  </a:solidFill>
                  <a:latin typeface="Frutiger 45 Light" panose="020B0303030504020204" pitchFamily="34" charset="0"/>
                </a:rPr>
                <a:t>Monitoring consistency between strategic choices and Organizational metrics</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20" name="TextBox 19"/>
            <p:cNvSpPr txBox="1"/>
            <p:nvPr/>
          </p:nvSpPr>
          <p:spPr>
            <a:xfrm>
              <a:off x="4032969" y="1746485"/>
              <a:ext cx="1274672" cy="523047"/>
            </a:xfrm>
            <a:prstGeom prst="rect">
              <a:avLst/>
            </a:prstGeom>
            <a:noFill/>
          </p:spPr>
          <p:txBody>
            <a:bodyPr wrap="square">
              <a:spAutoFit/>
            </a:bodyPr>
            <a:lstStyle/>
            <a:p>
              <a:pPr algn="ctr">
                <a:defRPr/>
              </a:pPr>
              <a:r>
                <a:rPr lang="en-GB" sz="1400" b="1" dirty="0">
                  <a:solidFill>
                    <a:srgbClr val="009EFE"/>
                  </a:solidFill>
                  <a:latin typeface="Frutiger 45 Light" panose="020B0303030504020204" pitchFamily="34" charset="0"/>
                  <a:ea typeface="MS PGothic" panose="020B0600070205080204" pitchFamily="34" charset="-128"/>
                </a:rPr>
                <a:t>Experimentation vs Stability</a:t>
              </a:r>
              <a:endParaRPr lang="id-ID" sz="1400" b="1" dirty="0">
                <a:solidFill>
                  <a:srgbClr val="009EFE"/>
                </a:solidFill>
                <a:latin typeface="Frutiger 45 Light" panose="020B0303030504020204" pitchFamily="34" charset="0"/>
                <a:ea typeface="MS PGothic" panose="020B0600070205080204" pitchFamily="34" charset="-128"/>
              </a:endParaRPr>
            </a:p>
          </p:txBody>
        </p:sp>
        <p:cxnSp>
          <p:nvCxnSpPr>
            <p:cNvPr id="21" name="Straight Connector 20"/>
            <p:cNvCxnSpPr/>
            <p:nvPr/>
          </p:nvCxnSpPr>
          <p:spPr>
            <a:xfrm rot="5400000" flipV="1">
              <a:off x="4541621" y="2479445"/>
              <a:ext cx="250742" cy="3835"/>
            </a:xfrm>
            <a:prstGeom prst="line">
              <a:avLst/>
            </a:prstGeom>
            <a:ln w="19050">
              <a:solidFill>
                <a:srgbClr val="009EFE"/>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22" name="Group 21"/>
          <p:cNvGrpSpPr>
            <a:grpSpLocks/>
          </p:cNvGrpSpPr>
          <p:nvPr/>
        </p:nvGrpSpPr>
        <p:grpSpPr bwMode="auto">
          <a:xfrm>
            <a:off x="5157788" y="2389634"/>
            <a:ext cx="1854200" cy="3739715"/>
            <a:chOff x="5085759" y="1772778"/>
            <a:chExt cx="1492777" cy="3738214"/>
          </a:xfrm>
        </p:grpSpPr>
        <p:sp>
          <p:nvSpPr>
            <p:cNvPr id="23" name="Freeform 32"/>
            <p:cNvSpPr>
              <a:spLocks/>
            </p:cNvSpPr>
            <p:nvPr/>
          </p:nvSpPr>
          <p:spPr bwMode="auto">
            <a:xfrm>
              <a:off x="5085759" y="3333192"/>
              <a:ext cx="1492777" cy="1179355"/>
            </a:xfrm>
            <a:custGeom>
              <a:avLst/>
              <a:gdLst>
                <a:gd name="T0" fmla="*/ 2147483646 w 660"/>
                <a:gd name="T1" fmla="*/ 2147483646 h 262"/>
                <a:gd name="T2" fmla="*/ 2147483646 w 660"/>
                <a:gd name="T3" fmla="*/ 2147483646 h 262"/>
                <a:gd name="T4" fmla="*/ 2147483646 w 660"/>
                <a:gd name="T5" fmla="*/ 2147483646 h 262"/>
                <a:gd name="T6" fmla="*/ 2147483646 w 660"/>
                <a:gd name="T7" fmla="*/ 2147483646 h 262"/>
                <a:gd name="T8" fmla="*/ 0 w 660"/>
                <a:gd name="T9" fmla="*/ 2147483646 h 262"/>
                <a:gd name="T10" fmla="*/ 2147483646 w 660"/>
                <a:gd name="T11" fmla="*/ 2147483646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4F90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a:solidFill>
                  <a:prstClr val="black"/>
                </a:solidFill>
                <a:ea typeface="MS PGothic" panose="020B0600070205080204" pitchFamily="34" charset="-128"/>
              </a:endParaRPr>
            </a:p>
          </p:txBody>
        </p:sp>
        <p:sp>
          <p:nvSpPr>
            <p:cNvPr id="24" name="TextBox 23"/>
            <p:cNvSpPr txBox="1"/>
            <p:nvPr/>
          </p:nvSpPr>
          <p:spPr>
            <a:xfrm>
              <a:off x="5213763" y="4611107"/>
              <a:ext cx="1240998" cy="899885"/>
            </a:xfrm>
            <a:prstGeom prst="rect">
              <a:avLst/>
            </a:prstGeom>
            <a:noFill/>
          </p:spPr>
          <p:txBody>
            <a:bodyPr wrap="square">
              <a:spAutoFit/>
            </a:bodyPr>
            <a:lstStyle/>
            <a:p>
              <a:pPr algn="ctr">
                <a:defRPr/>
              </a:pPr>
              <a:r>
                <a:rPr lang="en-GB" sz="1050" dirty="0">
                  <a:solidFill>
                    <a:schemeClr val="accent5">
                      <a:lumMod val="50000"/>
                    </a:schemeClr>
                  </a:solidFill>
                  <a:latin typeface="Frutiger 45 Light" panose="020B0303030504020204" pitchFamily="34" charset="0"/>
                </a:rPr>
                <a:t>Highlighting areas of "too much" organisational efficiency (risk concentration)</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25" name="TextBox 34"/>
            <p:cNvSpPr txBox="1">
              <a:spLocks noChangeArrowheads="1"/>
            </p:cNvSpPr>
            <p:nvPr/>
          </p:nvSpPr>
          <p:spPr bwMode="auto">
            <a:xfrm>
              <a:off x="5394705" y="1772778"/>
              <a:ext cx="814010" cy="52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400" b="1" dirty="0">
                  <a:solidFill>
                    <a:srgbClr val="4F90C8"/>
                  </a:solidFill>
                  <a:latin typeface="Frutiger 45 Light" panose="020B0303030504020204" pitchFamily="34" charset="0"/>
                </a:rPr>
                <a:t>Efficiency vs slack</a:t>
              </a:r>
              <a:endParaRPr lang="id-ID" altLang="en-US" sz="1400" b="1" dirty="0">
                <a:solidFill>
                  <a:srgbClr val="4F90C8"/>
                </a:solidFill>
                <a:latin typeface="Frutiger 45 Light" panose="020B0303030504020204" pitchFamily="34" charset="0"/>
              </a:endParaRPr>
            </a:p>
          </p:txBody>
        </p:sp>
        <p:cxnSp>
          <p:nvCxnSpPr>
            <p:cNvPr id="26" name="Straight Connector 25"/>
            <p:cNvCxnSpPr/>
            <p:nvPr/>
          </p:nvCxnSpPr>
          <p:spPr>
            <a:xfrm rot="5400000" flipV="1">
              <a:off x="5403917" y="2756683"/>
              <a:ext cx="828342" cy="5112"/>
            </a:xfrm>
            <a:prstGeom prst="line">
              <a:avLst/>
            </a:prstGeom>
            <a:ln w="19050">
              <a:solidFill>
                <a:srgbClr val="4F90C8"/>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27" name="Group 26"/>
          <p:cNvGrpSpPr>
            <a:grpSpLocks/>
          </p:cNvGrpSpPr>
          <p:nvPr/>
        </p:nvGrpSpPr>
        <p:grpSpPr bwMode="auto">
          <a:xfrm>
            <a:off x="6554788" y="2325565"/>
            <a:ext cx="1852612" cy="3651726"/>
            <a:chOff x="6210518" y="1708505"/>
            <a:chExt cx="1492777" cy="3651913"/>
          </a:xfrm>
        </p:grpSpPr>
        <p:sp>
          <p:nvSpPr>
            <p:cNvPr id="28" name="Freeform 7"/>
            <p:cNvSpPr>
              <a:spLocks/>
            </p:cNvSpPr>
            <p:nvPr/>
          </p:nvSpPr>
          <p:spPr bwMode="auto">
            <a:xfrm>
              <a:off x="6210518" y="3075412"/>
              <a:ext cx="1492777" cy="143676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97C1E3"/>
            </a:solidFill>
            <a:ln>
              <a:noFill/>
            </a:ln>
          </p:spPr>
          <p:txBody>
            <a:bodyPr/>
            <a:lstStyle/>
            <a:p>
              <a:pPr>
                <a:defRPr/>
              </a:pPr>
              <a:endParaRPr lang="en-US">
                <a:solidFill>
                  <a:prstClr val="black"/>
                </a:solidFill>
                <a:ea typeface="MS PGothic" panose="020B0600070205080204" pitchFamily="34" charset="-128"/>
              </a:endParaRPr>
            </a:p>
          </p:txBody>
        </p:sp>
        <p:sp>
          <p:nvSpPr>
            <p:cNvPr id="29" name="TextBox 28"/>
            <p:cNvSpPr txBox="1"/>
            <p:nvPr/>
          </p:nvSpPr>
          <p:spPr>
            <a:xfrm>
              <a:off x="6324363" y="4621716"/>
              <a:ext cx="1149963" cy="738702"/>
            </a:xfrm>
            <a:prstGeom prst="rect">
              <a:avLst/>
            </a:prstGeom>
            <a:noFill/>
          </p:spPr>
          <p:txBody>
            <a:bodyPr>
              <a:spAutoFit/>
            </a:bodyPr>
            <a:lstStyle/>
            <a:p>
              <a:pPr algn="ctr">
                <a:defRPr/>
              </a:pPr>
              <a:r>
                <a:rPr lang="en-GB" sz="1050" dirty="0">
                  <a:solidFill>
                    <a:schemeClr val="accent5">
                      <a:lumMod val="50000"/>
                    </a:schemeClr>
                  </a:solidFill>
                  <a:latin typeface="Frutiger 45 Light" panose="020B0303030504020204" pitchFamily="34" charset="0"/>
                </a:rPr>
                <a:t>Proposing metrics for measuring and monitoring "merged' risk</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30" name="TextBox 29"/>
            <p:cNvSpPr txBox="1"/>
            <p:nvPr/>
          </p:nvSpPr>
          <p:spPr>
            <a:xfrm>
              <a:off x="6391698" y="1708505"/>
              <a:ext cx="1129496" cy="831040"/>
            </a:xfrm>
            <a:prstGeom prst="rect">
              <a:avLst/>
            </a:prstGeom>
            <a:noFill/>
          </p:spPr>
          <p:txBody>
            <a:bodyPr wrap="square">
              <a:spAutoFit/>
            </a:bodyPr>
            <a:lstStyle/>
            <a:p>
              <a:pPr algn="ctr">
                <a:defRPr/>
              </a:pPr>
              <a:r>
                <a:rPr lang="en-GB" sz="1200" b="1" dirty="0">
                  <a:solidFill>
                    <a:srgbClr val="97C1E3"/>
                  </a:solidFill>
                  <a:latin typeface="Frutiger 45 Light" panose="020B0303030504020204" pitchFamily="34" charset="0"/>
                  <a:ea typeface="MS PGothic" panose="020B0600070205080204" pitchFamily="34" charset="-128"/>
                </a:rPr>
                <a:t>Knowledge Specialisation vs Knowledge Integration</a:t>
              </a:r>
              <a:endParaRPr lang="id-ID" sz="1200" b="1" dirty="0">
                <a:solidFill>
                  <a:srgbClr val="97C1E3"/>
                </a:solidFill>
                <a:latin typeface="Frutiger 45 Light" panose="020B0303030504020204" pitchFamily="34" charset="0"/>
                <a:ea typeface="MS PGothic" panose="020B0600070205080204" pitchFamily="34" charset="-128"/>
              </a:endParaRPr>
            </a:p>
          </p:txBody>
        </p:sp>
        <p:cxnSp>
          <p:nvCxnSpPr>
            <p:cNvPr id="31" name="Straight Connector 30"/>
            <p:cNvCxnSpPr>
              <a:stCxn id="30" idx="2"/>
            </p:cNvCxnSpPr>
            <p:nvPr/>
          </p:nvCxnSpPr>
          <p:spPr>
            <a:xfrm flipH="1">
              <a:off x="6956268" y="2539545"/>
              <a:ext cx="178" cy="429499"/>
            </a:xfrm>
            <a:prstGeom prst="line">
              <a:avLst/>
            </a:prstGeom>
            <a:ln w="19050">
              <a:solidFill>
                <a:srgbClr val="97C1E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32" name="Group 31"/>
          <p:cNvGrpSpPr>
            <a:grpSpLocks/>
          </p:cNvGrpSpPr>
          <p:nvPr/>
        </p:nvGrpSpPr>
        <p:grpSpPr bwMode="auto">
          <a:xfrm>
            <a:off x="7961313" y="2316125"/>
            <a:ext cx="1852612" cy="4150676"/>
            <a:chOff x="7343322" y="1699068"/>
            <a:chExt cx="1492777" cy="4149598"/>
          </a:xfrm>
        </p:grpSpPr>
        <p:sp>
          <p:nvSpPr>
            <p:cNvPr id="33" name="Freeform 7"/>
            <p:cNvSpPr>
              <a:spLocks/>
            </p:cNvSpPr>
            <p:nvPr/>
          </p:nvSpPr>
          <p:spPr bwMode="auto">
            <a:xfrm>
              <a:off x="7343322" y="3480212"/>
              <a:ext cx="1492777" cy="1032335"/>
            </a:xfrm>
            <a:custGeom>
              <a:avLst/>
              <a:gdLst>
                <a:gd name="T0" fmla="*/ 2147483646 w 660"/>
                <a:gd name="T1" fmla="*/ 2147483646 h 262"/>
                <a:gd name="T2" fmla="*/ 2147483646 w 660"/>
                <a:gd name="T3" fmla="*/ 2147483646 h 262"/>
                <a:gd name="T4" fmla="*/ 2147483646 w 660"/>
                <a:gd name="T5" fmla="*/ 2147483646 h 262"/>
                <a:gd name="T6" fmla="*/ 2147483646 w 660"/>
                <a:gd name="T7" fmla="*/ 2147483646 h 262"/>
                <a:gd name="T8" fmla="*/ 0 w 660"/>
                <a:gd name="T9" fmla="*/ 2147483646 h 262"/>
                <a:gd name="T10" fmla="*/ 2147483646 w 660"/>
                <a:gd name="T11" fmla="*/ 2147483646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73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a:solidFill>
                  <a:prstClr val="black"/>
                </a:solidFill>
                <a:ea typeface="MS PGothic" panose="020B0600070205080204" pitchFamily="34" charset="-128"/>
              </a:endParaRPr>
            </a:p>
          </p:txBody>
        </p:sp>
        <p:sp>
          <p:nvSpPr>
            <p:cNvPr id="34" name="TextBox 33"/>
            <p:cNvSpPr txBox="1"/>
            <p:nvPr/>
          </p:nvSpPr>
          <p:spPr>
            <a:xfrm>
              <a:off x="7510891" y="4625572"/>
              <a:ext cx="1149963" cy="1223094"/>
            </a:xfrm>
            <a:prstGeom prst="rect">
              <a:avLst/>
            </a:prstGeom>
            <a:noFill/>
          </p:spPr>
          <p:txBody>
            <a:bodyPr>
              <a:spAutoFit/>
            </a:bodyPr>
            <a:lstStyle/>
            <a:p>
              <a:pPr algn="ctr">
                <a:defRPr/>
              </a:pPr>
              <a:r>
                <a:rPr lang="en-GB" sz="1050" dirty="0">
                  <a:solidFill>
                    <a:schemeClr val="accent5">
                      <a:lumMod val="50000"/>
                    </a:schemeClr>
                  </a:solidFill>
                  <a:latin typeface="Frutiger 45 Light" panose="020B0303030504020204" pitchFamily="34" charset="0"/>
                </a:rPr>
                <a:t>Identification and Monitoring of ecosystems "connected' risk (some not directly manageable by the organisation)</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35" name="TextBox 45"/>
            <p:cNvSpPr txBox="1">
              <a:spLocks noChangeArrowheads="1"/>
            </p:cNvSpPr>
            <p:nvPr/>
          </p:nvSpPr>
          <p:spPr bwMode="auto">
            <a:xfrm>
              <a:off x="7719275" y="1699068"/>
              <a:ext cx="726799"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200" b="1" dirty="0">
                  <a:solidFill>
                    <a:srgbClr val="007396"/>
                  </a:solidFill>
                  <a:latin typeface="Frutiger 45 Light" panose="020B0303030504020204" pitchFamily="34" charset="0"/>
                </a:rPr>
                <a:t>Openness vs Control</a:t>
              </a:r>
              <a:endParaRPr lang="id-ID" altLang="en-US" sz="1200" b="1" dirty="0">
                <a:solidFill>
                  <a:srgbClr val="007396"/>
                </a:solidFill>
                <a:latin typeface="Frutiger 45 Light" panose="020B0303030504020204" pitchFamily="34" charset="0"/>
              </a:endParaRPr>
            </a:p>
          </p:txBody>
        </p:sp>
        <p:cxnSp>
          <p:nvCxnSpPr>
            <p:cNvPr id="36" name="Straight Connector 35"/>
            <p:cNvCxnSpPr/>
            <p:nvPr/>
          </p:nvCxnSpPr>
          <p:spPr>
            <a:xfrm rot="5400000" flipV="1">
              <a:off x="7562442" y="2835006"/>
              <a:ext cx="1044304" cy="3837"/>
            </a:xfrm>
            <a:prstGeom prst="line">
              <a:avLst/>
            </a:prstGeom>
            <a:ln w="19050">
              <a:solidFill>
                <a:srgbClr val="007396"/>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37" name="Group 36"/>
          <p:cNvGrpSpPr>
            <a:grpSpLocks/>
          </p:cNvGrpSpPr>
          <p:nvPr/>
        </p:nvGrpSpPr>
        <p:grpSpPr bwMode="auto">
          <a:xfrm>
            <a:off x="9191625" y="2323530"/>
            <a:ext cx="1854200" cy="3765145"/>
            <a:chOff x="8334525" y="1706700"/>
            <a:chExt cx="1492777" cy="3764169"/>
          </a:xfrm>
        </p:grpSpPr>
        <p:sp>
          <p:nvSpPr>
            <p:cNvPr id="38" name="Freeform 7"/>
            <p:cNvSpPr>
              <a:spLocks/>
            </p:cNvSpPr>
            <p:nvPr/>
          </p:nvSpPr>
          <p:spPr bwMode="auto">
            <a:xfrm>
              <a:off x="8334525" y="3734120"/>
              <a:ext cx="1492777" cy="778428"/>
            </a:xfrm>
            <a:custGeom>
              <a:avLst/>
              <a:gdLst>
                <a:gd name="T0" fmla="*/ 2147483646 w 660"/>
                <a:gd name="T1" fmla="*/ 2147483646 h 262"/>
                <a:gd name="T2" fmla="*/ 2147483646 w 660"/>
                <a:gd name="T3" fmla="*/ 2147483646 h 262"/>
                <a:gd name="T4" fmla="*/ 2147483646 w 660"/>
                <a:gd name="T5" fmla="*/ 2147483646 h 262"/>
                <a:gd name="T6" fmla="*/ 2147483646 w 660"/>
                <a:gd name="T7" fmla="*/ 2147483646 h 262"/>
                <a:gd name="T8" fmla="*/ 0 w 660"/>
                <a:gd name="T9" fmla="*/ 2147483646 h 262"/>
                <a:gd name="T10" fmla="*/ 2147483646 w 660"/>
                <a:gd name="T11" fmla="*/ 2147483646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BF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a:solidFill>
                  <a:prstClr val="black"/>
                </a:solidFill>
                <a:ea typeface="MS PGothic" panose="020B0600070205080204" pitchFamily="34" charset="-128"/>
              </a:endParaRPr>
            </a:p>
          </p:txBody>
        </p:sp>
        <p:sp>
          <p:nvSpPr>
            <p:cNvPr id="39" name="TextBox 38"/>
            <p:cNvSpPr txBox="1"/>
            <p:nvPr/>
          </p:nvSpPr>
          <p:spPr>
            <a:xfrm>
              <a:off x="8531347" y="4640087"/>
              <a:ext cx="1150256" cy="830782"/>
            </a:xfrm>
            <a:prstGeom prst="rect">
              <a:avLst/>
            </a:prstGeom>
            <a:noFill/>
          </p:spPr>
          <p:txBody>
            <a:bodyPr>
              <a:spAutoFit/>
            </a:bodyPr>
            <a:lstStyle/>
            <a:p>
              <a:pPr algn="ctr">
                <a:defRPr/>
              </a:pPr>
              <a:r>
                <a:rPr lang="en-GB" sz="1200" dirty="0">
                  <a:solidFill>
                    <a:schemeClr val="accent5">
                      <a:lumMod val="50000"/>
                    </a:schemeClr>
                  </a:solidFill>
                  <a:latin typeface="Frutiger 45 Light" panose="020B0303030504020204" pitchFamily="34" charset="0"/>
                </a:rPr>
                <a:t>Focus on monitoring legitimacy and reputational  risks</a:t>
              </a:r>
              <a:endParaRPr lang="id-ID" sz="120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40" name="TextBox 50"/>
            <p:cNvSpPr txBox="1">
              <a:spLocks noChangeArrowheads="1"/>
            </p:cNvSpPr>
            <p:nvPr/>
          </p:nvSpPr>
          <p:spPr bwMode="auto">
            <a:xfrm>
              <a:off x="8687967" y="1706700"/>
              <a:ext cx="818121"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200" b="1" dirty="0">
                  <a:solidFill>
                    <a:srgbClr val="00BFB3"/>
                  </a:solidFill>
                  <a:latin typeface="Frutiger 45 Light" panose="020B0303030504020204" pitchFamily="34" charset="0"/>
                </a:rPr>
                <a:t>Compliance vs legitimacy</a:t>
              </a:r>
              <a:endParaRPr lang="id-ID" altLang="en-US" sz="1200" b="1" dirty="0">
                <a:solidFill>
                  <a:srgbClr val="00BFB3"/>
                </a:solidFill>
                <a:latin typeface="Frutiger 45 Light" panose="020B0303030504020204" pitchFamily="34" charset="0"/>
              </a:endParaRPr>
            </a:p>
          </p:txBody>
        </p:sp>
        <p:cxnSp>
          <p:nvCxnSpPr>
            <p:cNvPr id="41" name="Straight Connector 40"/>
            <p:cNvCxnSpPr/>
            <p:nvPr/>
          </p:nvCxnSpPr>
          <p:spPr>
            <a:xfrm rot="5400000" flipV="1">
              <a:off x="8465257" y="2962359"/>
              <a:ext cx="1223645" cy="5112"/>
            </a:xfrm>
            <a:prstGeom prst="line">
              <a:avLst/>
            </a:prstGeom>
            <a:ln w="19050">
              <a:solidFill>
                <a:srgbClr val="00BFB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105029" y="1547502"/>
            <a:ext cx="5959718" cy="338554"/>
          </a:xfrm>
          <a:prstGeom prst="rect">
            <a:avLst/>
          </a:prstGeom>
          <a:noFill/>
        </p:spPr>
        <p:txBody>
          <a:bodyPr wrap="square" rtlCol="0">
            <a:spAutoFit/>
          </a:bodyPr>
          <a:lstStyle/>
          <a:p>
            <a:pPr algn="l"/>
            <a:r>
              <a:rPr lang="en-GB" sz="1600" dirty="0">
                <a:solidFill>
                  <a:schemeClr val="accent5">
                    <a:lumMod val="50000"/>
                  </a:schemeClr>
                </a:solidFill>
                <a:latin typeface="Frutiger 45 Light" panose="020B0303030504020204" pitchFamily="34" charset="0"/>
              </a:rPr>
              <a:t>Seven building blocks for risk management in the digital age</a:t>
            </a:r>
          </a:p>
        </p:txBody>
      </p:sp>
      <p:pic>
        <p:nvPicPr>
          <p:cNvPr id="42"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74216" y="1035964"/>
            <a:ext cx="1617784" cy="59325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6761" y="173937"/>
            <a:ext cx="1186478" cy="791492"/>
          </a:xfrm>
          <a:prstGeom prst="rect">
            <a:avLst/>
          </a:prstGeom>
        </p:spPr>
      </p:pic>
      <p:sp>
        <p:nvSpPr>
          <p:cNvPr id="45" name="Rectangle 44"/>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7791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3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000"/>
                                        <p:tgtEl>
                                          <p:spTgt spid="7"/>
                                        </p:tgtEl>
                                      </p:cBhvr>
                                    </p:animEffect>
                                  </p:childTnLst>
                                </p:cTn>
                              </p:par>
                              <p:par>
                                <p:cTn id="8" presetID="22" presetClass="entr" presetSubtype="4" fill="hold" nodeType="withEffect">
                                  <p:stCondLst>
                                    <p:cond delay="350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2000"/>
                                        <p:tgtEl>
                                          <p:spTgt spid="12"/>
                                        </p:tgtEl>
                                      </p:cBhvr>
                                    </p:animEffect>
                                  </p:childTnLst>
                                </p:cTn>
                              </p:par>
                              <p:par>
                                <p:cTn id="11" presetID="22" presetClass="entr" presetSubtype="4" fill="hold" nodeType="withEffect">
                                  <p:stCondLst>
                                    <p:cond delay="400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2000"/>
                                        <p:tgtEl>
                                          <p:spTgt spid="17"/>
                                        </p:tgtEl>
                                      </p:cBhvr>
                                    </p:animEffect>
                                  </p:childTnLst>
                                </p:cTn>
                              </p:par>
                              <p:par>
                                <p:cTn id="14" presetID="22" presetClass="entr" presetSubtype="4" fill="hold" nodeType="withEffect">
                                  <p:stCondLst>
                                    <p:cond delay="45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2000"/>
                                        <p:tgtEl>
                                          <p:spTgt spid="22"/>
                                        </p:tgtEl>
                                      </p:cBhvr>
                                    </p:animEffect>
                                  </p:childTnLst>
                                </p:cTn>
                              </p:par>
                              <p:par>
                                <p:cTn id="17" presetID="22" presetClass="entr" presetSubtype="4" fill="hold" nodeType="withEffect">
                                  <p:stCondLst>
                                    <p:cond delay="500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2000"/>
                                        <p:tgtEl>
                                          <p:spTgt spid="27"/>
                                        </p:tgtEl>
                                      </p:cBhvr>
                                    </p:animEffect>
                                  </p:childTnLst>
                                </p:cTn>
                              </p:par>
                              <p:par>
                                <p:cTn id="20" presetID="22" presetClass="entr" presetSubtype="4" fill="hold" nodeType="withEffect">
                                  <p:stCondLst>
                                    <p:cond delay="550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2000"/>
                                        <p:tgtEl>
                                          <p:spTgt spid="32"/>
                                        </p:tgtEl>
                                      </p:cBhvr>
                                    </p:animEffect>
                                  </p:childTnLst>
                                </p:cTn>
                              </p:par>
                              <p:par>
                                <p:cTn id="23" presetID="22" presetClass="entr" presetSubtype="4" fill="hold" nodeType="withEffect">
                                  <p:stCondLst>
                                    <p:cond delay="600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GB" dirty="0"/>
          </a:p>
        </p:txBody>
      </p:sp>
      <p:sp>
        <p:nvSpPr>
          <p:cNvPr id="2" name="Oval 1"/>
          <p:cNvSpPr/>
          <p:nvPr/>
        </p:nvSpPr>
        <p:spPr bwMode="auto">
          <a:xfrm>
            <a:off x="404294" y="4677139"/>
            <a:ext cx="480053" cy="480053"/>
          </a:xfrm>
          <a:prstGeom prst="ellipse">
            <a:avLst/>
          </a:prstGeom>
          <a:noFill/>
          <a:ln w="19050" cap="flat" cmpd="sng" algn="ctr">
            <a:solidFill>
              <a:srgbClr val="00AEEF"/>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grpSp>
        <p:nvGrpSpPr>
          <p:cNvPr id="5" name="Group 4"/>
          <p:cNvGrpSpPr/>
          <p:nvPr/>
        </p:nvGrpSpPr>
        <p:grpSpPr>
          <a:xfrm>
            <a:off x="6428936" y="114759"/>
            <a:ext cx="1800665" cy="1575582"/>
            <a:chOff x="6428936" y="114759"/>
            <a:chExt cx="1800665" cy="1575582"/>
          </a:xfrm>
        </p:grpSpPr>
        <p:sp>
          <p:nvSpPr>
            <p:cNvPr id="6" name="Oval 5"/>
            <p:cNvSpPr/>
            <p:nvPr/>
          </p:nvSpPr>
          <p:spPr bwMode="auto">
            <a:xfrm>
              <a:off x="6428936" y="114759"/>
              <a:ext cx="1800665" cy="1575582"/>
            </a:xfrm>
            <a:prstGeom prst="ellipse">
              <a:avLst/>
            </a:prstGeom>
            <a:solidFill>
              <a:schemeClr val="bg1"/>
            </a:solidFill>
            <a:ln w="28575" cap="flat" cmpd="sng" algn="ctr">
              <a:solidFill>
                <a:srgbClr val="009EFE"/>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pic>
          <p:nvPicPr>
            <p:cNvPr id="8"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7411" y="598042"/>
              <a:ext cx="1617784" cy="59325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 name="Straight Connector 8"/>
          <p:cNvCxnSpPr/>
          <p:nvPr/>
        </p:nvCxnSpPr>
        <p:spPr bwMode="auto">
          <a:xfrm>
            <a:off x="8145195" y="598042"/>
            <a:ext cx="337623" cy="0"/>
          </a:xfrm>
          <a:prstGeom prst="line">
            <a:avLst/>
          </a:prstGeom>
          <a:solidFill>
            <a:schemeClr val="folHlink">
              <a:alpha val="50000"/>
            </a:schemeClr>
          </a:solidFill>
          <a:ln w="28575" cap="flat" cmpd="sng" algn="ctr">
            <a:solidFill>
              <a:srgbClr val="009EFE"/>
            </a:solidFill>
            <a:prstDash val="solid"/>
            <a:round/>
            <a:headEnd type="none" w="med" len="med"/>
            <a:tailEnd type="none" w="med" len="med"/>
          </a:ln>
          <a:effectLst/>
        </p:spPr>
      </p:cxnSp>
      <p:sp>
        <p:nvSpPr>
          <p:cNvPr id="20" name="Title 19"/>
          <p:cNvSpPr>
            <a:spLocks noGrp="1"/>
          </p:cNvSpPr>
          <p:nvPr>
            <p:ph type="ctrTitle"/>
          </p:nvPr>
        </p:nvSpPr>
        <p:spPr/>
        <p:txBody>
          <a:bodyPr/>
          <a:lstStyle/>
          <a:p>
            <a:r>
              <a:rPr lang="en-GB" dirty="0"/>
              <a:t>How the digital world is changing – For Zurich and intu</a:t>
            </a:r>
          </a:p>
        </p:txBody>
      </p:sp>
    </p:spTree>
    <p:extLst>
      <p:ext uri="{BB962C8B-B14F-4D97-AF65-F5344CB8AC3E}">
        <p14:creationId xmlns:p14="http://schemas.microsoft.com/office/powerpoint/2010/main" val="21712723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0"/>
            <a:ext cx="12192000" cy="6858000"/>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
        <p:nvSpPr>
          <p:cNvPr id="30" name="Content Placeholder 7"/>
          <p:cNvSpPr txBox="1">
            <a:spLocks/>
          </p:cNvSpPr>
          <p:nvPr/>
        </p:nvSpPr>
        <p:spPr>
          <a:xfrm>
            <a:off x="266900" y="189029"/>
            <a:ext cx="10693868" cy="4770537"/>
          </a:xfrm>
          <a:prstGeom prst="rect">
            <a:avLst/>
          </a:prstGeom>
        </p:spPr>
        <p:txBody>
          <a:bodyPr wrap="square">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en-GB" sz="3200" dirty="0">
                <a:solidFill>
                  <a:srgbClr val="FF0000"/>
                </a:solidFill>
                <a:latin typeface="Calibri Light"/>
              </a:rPr>
              <a:t>i</a:t>
            </a:r>
            <a:r>
              <a:rPr lang="en-GB" sz="3200" dirty="0">
                <a:solidFill>
                  <a:srgbClr val="E7E6E6">
                    <a:lumMod val="50000"/>
                  </a:srgbClr>
                </a:solidFill>
                <a:latin typeface="Calibri Light"/>
              </a:rPr>
              <a:t>ntu </a:t>
            </a:r>
            <a:r>
              <a:rPr lang="en-GB" sz="3200" dirty="0">
                <a:solidFill>
                  <a:srgbClr val="FF0000"/>
                </a:solidFill>
                <a:latin typeface="Calibri Light"/>
              </a:rPr>
              <a:t>i</a:t>
            </a:r>
            <a:r>
              <a:rPr lang="en-GB" sz="3200" dirty="0">
                <a:solidFill>
                  <a:srgbClr val="E7E6E6">
                    <a:lumMod val="50000"/>
                  </a:srgbClr>
                </a:solidFill>
                <a:latin typeface="Calibri Light"/>
              </a:rPr>
              <a:t>nnovation in a digital age</a:t>
            </a:r>
            <a:endParaRPr lang="en-GB" sz="3200" b="1" dirty="0"/>
          </a:p>
          <a:p>
            <a:pPr marL="0" indent="0">
              <a:buNone/>
            </a:pPr>
            <a:endParaRPr lang="en-GB" sz="3200" dirty="0">
              <a:solidFill>
                <a:srgbClr val="FF0000"/>
              </a:solidFill>
            </a:endParaRPr>
          </a:p>
          <a:p>
            <a:pPr marL="0" indent="0">
              <a:lnSpc>
                <a:spcPct val="150000"/>
              </a:lnSpc>
              <a:buFont typeface="Arial" pitchFamily="34" charset="0"/>
              <a:buNone/>
              <a:defRPr/>
            </a:pPr>
            <a:endParaRPr lang="en-GB" sz="3200" dirty="0">
              <a:solidFill>
                <a:srgbClr val="E7E6E6">
                  <a:lumMod val="50000"/>
                </a:srgbClr>
              </a:solidFill>
              <a:latin typeface="Calibri Light"/>
            </a:endParaRPr>
          </a:p>
          <a:p>
            <a:pPr marL="0" indent="0">
              <a:lnSpc>
                <a:spcPct val="150000"/>
              </a:lnSpc>
              <a:buFont typeface="Arial" pitchFamily="34" charset="0"/>
              <a:buNone/>
              <a:defRPr/>
            </a:pPr>
            <a:endParaRPr lang="en-GB" sz="3200" dirty="0">
              <a:solidFill>
                <a:srgbClr val="E7E6E6">
                  <a:lumMod val="50000"/>
                </a:srgbClr>
              </a:solidFill>
              <a:latin typeface="Calibri Light"/>
            </a:endParaRPr>
          </a:p>
          <a:p>
            <a:pPr marL="0" indent="0">
              <a:lnSpc>
                <a:spcPct val="150000"/>
              </a:lnSpc>
              <a:buFont typeface="Arial" pitchFamily="34" charset="0"/>
              <a:buNone/>
              <a:defRPr/>
            </a:pPr>
            <a:endParaRPr lang="en-GB" sz="3200" dirty="0">
              <a:solidFill>
                <a:srgbClr val="E7E6E6">
                  <a:lumMod val="50000"/>
                </a:srgbClr>
              </a:solidFill>
              <a:latin typeface="Calibri Light"/>
            </a:endParaRPr>
          </a:p>
          <a:p>
            <a:pPr marL="0" indent="0">
              <a:lnSpc>
                <a:spcPct val="150000"/>
              </a:lnSpc>
              <a:buFont typeface="Arial" pitchFamily="34" charset="0"/>
              <a:buNone/>
              <a:defRPr/>
            </a:pPr>
            <a:endParaRPr lang="en-GB" sz="3200" dirty="0">
              <a:solidFill>
                <a:srgbClr val="E7E6E6">
                  <a:lumMod val="50000"/>
                </a:srgbClr>
              </a:solidFill>
              <a:latin typeface="Calibri Light"/>
            </a:endParaRPr>
          </a:p>
        </p:txBody>
      </p:sp>
      <p:pic>
        <p:nvPicPr>
          <p:cNvPr id="2" name="intu video for Airmi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25773" y="1041494"/>
            <a:ext cx="10340454" cy="5816505"/>
          </a:xfrm>
          <a:prstGeom prst="rect">
            <a:avLst/>
          </a:prstGeom>
        </p:spPr>
      </p:pic>
    </p:spTree>
    <p:extLst>
      <p:ext uri="{BB962C8B-B14F-4D97-AF65-F5344CB8AC3E}">
        <p14:creationId xmlns:p14="http://schemas.microsoft.com/office/powerpoint/2010/main" val="19281364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1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5" y="224449"/>
            <a:ext cx="11142785" cy="587912"/>
          </a:xfrm>
        </p:spPr>
        <p:txBody>
          <a:bodyPr/>
          <a:lstStyle/>
          <a:p>
            <a:r>
              <a:rPr lang="en-GB" dirty="0"/>
              <a:t>intu digital horizon landscape – 2017 innovations</a:t>
            </a:r>
          </a:p>
        </p:txBody>
      </p:sp>
      <p:sp>
        <p:nvSpPr>
          <p:cNvPr id="3" name="Content Placeholder 2"/>
          <p:cNvSpPr>
            <a:spLocks noGrp="1"/>
          </p:cNvSpPr>
          <p:nvPr>
            <p:ph idx="1"/>
          </p:nvPr>
        </p:nvSpPr>
        <p:spPr>
          <a:xfrm>
            <a:off x="365759" y="953038"/>
            <a:ext cx="11648049" cy="5223925"/>
          </a:xfrm>
        </p:spPr>
        <p:txBody>
          <a:bodyPr>
            <a:normAutofit fontScale="92500" lnSpcReduction="20000"/>
          </a:bodyPr>
          <a:lstStyle/>
          <a:p>
            <a:pPr marL="0" indent="0">
              <a:buNone/>
            </a:pPr>
            <a:r>
              <a:rPr lang="en-GB" sz="2000" b="1" dirty="0" err="1"/>
              <a:t>BotsAndUs</a:t>
            </a:r>
            <a:r>
              <a:rPr lang="en-GB" sz="2000" dirty="0"/>
              <a:t> creates intelligent robot assistants that guide customers around shopping destinations or stores.</a:t>
            </a:r>
          </a:p>
          <a:p>
            <a:pPr marL="0" indent="0">
              <a:buNone/>
            </a:pPr>
            <a:endParaRPr lang="en-GB" sz="2000" dirty="0"/>
          </a:p>
          <a:p>
            <a:pPr marL="0" indent="0">
              <a:buNone/>
            </a:pPr>
            <a:r>
              <a:rPr lang="en-GB" sz="2000" b="1" dirty="0" err="1"/>
              <a:t>GoInStore</a:t>
            </a:r>
            <a:r>
              <a:rPr lang="en-GB" sz="2000" dirty="0"/>
              <a:t> uses physical retail spaces to drive up web traffic and orders by creating live in-store video experiences for online customers.</a:t>
            </a:r>
          </a:p>
          <a:p>
            <a:pPr marL="0" indent="0">
              <a:buNone/>
            </a:pPr>
            <a:endParaRPr lang="en-GB" sz="2000" dirty="0"/>
          </a:p>
          <a:p>
            <a:pPr marL="0" indent="0">
              <a:buNone/>
            </a:pPr>
            <a:r>
              <a:rPr lang="en-GB" sz="2000" b="1" dirty="0" err="1"/>
              <a:t>Infraspeak</a:t>
            </a:r>
            <a:r>
              <a:rPr lang="en-GB" sz="2000" dirty="0"/>
              <a:t> makes building management smart and simple with the use of reactive sensors, user-friendly apps and powerful software.</a:t>
            </a:r>
          </a:p>
          <a:p>
            <a:pPr marL="0" indent="0">
              <a:buNone/>
            </a:pPr>
            <a:endParaRPr lang="en-GB" sz="2000" dirty="0"/>
          </a:p>
          <a:p>
            <a:pPr marL="0" indent="0">
              <a:buNone/>
            </a:pPr>
            <a:r>
              <a:rPr lang="en-GB" sz="2000" b="1" dirty="0"/>
              <a:t>Percent</a:t>
            </a:r>
            <a:r>
              <a:rPr lang="en-GB" sz="2000" dirty="0"/>
              <a:t> is an app that helps shoppers raise money for charity as a small portion of their debit or credit card spend is automatically donated by retailers to their chosen charity.</a:t>
            </a:r>
          </a:p>
          <a:p>
            <a:pPr marL="0" indent="0">
              <a:buNone/>
            </a:pPr>
            <a:endParaRPr lang="en-GB" sz="2000" dirty="0"/>
          </a:p>
          <a:p>
            <a:pPr marL="0" indent="0">
              <a:buNone/>
            </a:pPr>
            <a:r>
              <a:rPr lang="en-GB" sz="2000" b="1" dirty="0" err="1"/>
              <a:t>Soza</a:t>
            </a:r>
            <a:r>
              <a:rPr lang="en-GB" sz="2000" b="1" dirty="0"/>
              <a:t> Health</a:t>
            </a:r>
            <a:r>
              <a:rPr lang="en-GB" sz="2000" dirty="0"/>
              <a:t> offers customers health assessments and tailored recommendations to optimise their health.</a:t>
            </a:r>
          </a:p>
          <a:p>
            <a:pPr marL="0" indent="0">
              <a:buNone/>
            </a:pPr>
            <a:endParaRPr lang="en-GB" sz="2000" dirty="0"/>
          </a:p>
          <a:p>
            <a:pPr marL="0" indent="0">
              <a:buNone/>
            </a:pPr>
            <a:r>
              <a:rPr lang="en-GB" sz="2000" b="1" dirty="0" err="1"/>
              <a:t>Toky</a:t>
            </a:r>
            <a:r>
              <a:rPr lang="en-GB" sz="2000" b="1" dirty="0"/>
              <a:t> </a:t>
            </a:r>
            <a:r>
              <a:rPr lang="en-GB" sz="2000" b="1" dirty="0" err="1"/>
              <a:t>Woky</a:t>
            </a:r>
            <a:r>
              <a:rPr lang="en-GB" sz="2000" b="1" dirty="0"/>
              <a:t> </a:t>
            </a:r>
            <a:r>
              <a:rPr lang="en-GB" sz="2000" dirty="0"/>
              <a:t>is a community live-chat facility where customers browsing an online shop can receive real time advice from fellow shoppers</a:t>
            </a:r>
          </a:p>
          <a:p>
            <a:pPr marL="0" indent="0">
              <a:buNone/>
            </a:pPr>
            <a:endParaRPr lang="en-GB" sz="2000" dirty="0"/>
          </a:p>
          <a:p>
            <a:pPr marL="0" indent="0">
              <a:buNone/>
            </a:pPr>
            <a:r>
              <a:rPr lang="en-GB" sz="2000" b="1" dirty="0" err="1"/>
              <a:t>WoraPay</a:t>
            </a:r>
            <a:r>
              <a:rPr lang="en-GB" sz="2000" b="1" dirty="0"/>
              <a:t> </a:t>
            </a:r>
            <a:r>
              <a:rPr lang="en-GB" sz="2000" dirty="0"/>
              <a:t>is an app that bypasses in-store queues by allowing customers to order ahead and collect their purchases when ready</a:t>
            </a:r>
          </a:p>
          <a:p>
            <a:pPr marL="0" indent="0">
              <a:buNone/>
            </a:pPr>
            <a:endParaRPr lang="en-GB" sz="2000" dirty="0"/>
          </a:p>
          <a:p>
            <a:pPr marL="0" indent="0">
              <a:buNone/>
            </a:pPr>
            <a:r>
              <a:rPr lang="en-GB" sz="2000" dirty="0">
                <a:solidFill>
                  <a:srgbClr val="000066"/>
                </a:solidFill>
              </a:rPr>
              <a:t>Also – building telematics trial with Zurich</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6761" y="173937"/>
            <a:ext cx="1186478" cy="791492"/>
          </a:xfrm>
          <a:prstGeom prst="rect">
            <a:avLst/>
          </a:prstGeom>
        </p:spPr>
      </p:pic>
      <p:pic>
        <p:nvPicPr>
          <p:cNvPr id="5"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6844" y="173937"/>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304087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37" y="266652"/>
            <a:ext cx="11788726" cy="587912"/>
          </a:xfrm>
        </p:spPr>
        <p:txBody>
          <a:bodyPr/>
          <a:lstStyle/>
          <a:p>
            <a:r>
              <a:rPr lang="en-GB" dirty="0"/>
              <a:t>intu digital horizon landscape - 2018</a:t>
            </a:r>
          </a:p>
        </p:txBody>
      </p:sp>
      <p:sp>
        <p:nvSpPr>
          <p:cNvPr id="3" name="Content Placeholder 2"/>
          <p:cNvSpPr>
            <a:spLocks noGrp="1"/>
          </p:cNvSpPr>
          <p:nvPr>
            <p:ph idx="1"/>
          </p:nvPr>
        </p:nvSpPr>
        <p:spPr>
          <a:xfrm>
            <a:off x="201637" y="1206256"/>
            <a:ext cx="11788726" cy="5223925"/>
          </a:xfrm>
        </p:spPr>
        <p:txBody>
          <a:bodyPr>
            <a:normAutofit lnSpcReduction="10000"/>
          </a:bodyPr>
          <a:lstStyle/>
          <a:p>
            <a:pPr marL="0" indent="0">
              <a:buNone/>
            </a:pPr>
            <a:r>
              <a:rPr lang="en-GB" b="1" dirty="0" err="1"/>
              <a:t>CarTap</a:t>
            </a:r>
            <a:r>
              <a:rPr lang="en-GB" dirty="0"/>
              <a:t> – provides secure access to vehicles to deliver shoppers’ bags straight to their cars </a:t>
            </a:r>
          </a:p>
          <a:p>
            <a:pPr marL="0" indent="0">
              <a:buNone/>
            </a:pPr>
            <a:endParaRPr lang="en-GB" dirty="0"/>
          </a:p>
          <a:p>
            <a:pPr marL="0" indent="0">
              <a:buNone/>
            </a:pPr>
            <a:r>
              <a:rPr lang="en-GB" b="1" dirty="0"/>
              <a:t>Grid Edge</a:t>
            </a:r>
            <a:r>
              <a:rPr lang="en-GB" dirty="0"/>
              <a:t> – saves money and reduces carbon emissions by using artificial intelligence to control energy usage</a:t>
            </a:r>
          </a:p>
          <a:p>
            <a:pPr marL="0" indent="0">
              <a:buNone/>
            </a:pPr>
            <a:endParaRPr lang="en-GB" dirty="0"/>
          </a:p>
          <a:p>
            <a:pPr marL="0" indent="0">
              <a:buNone/>
            </a:pPr>
            <a:r>
              <a:rPr lang="en-GB" b="1" dirty="0"/>
              <a:t>Rhythm</a:t>
            </a:r>
            <a:r>
              <a:rPr lang="en-GB" dirty="0"/>
              <a:t> – creates multiplayer games for big screens that connect companies with crowds of people</a:t>
            </a:r>
          </a:p>
          <a:p>
            <a:pPr marL="0" indent="0">
              <a:buNone/>
            </a:pPr>
            <a:endParaRPr lang="en-GB" dirty="0"/>
          </a:p>
          <a:p>
            <a:pPr marL="0" indent="0">
              <a:buNone/>
            </a:pPr>
            <a:r>
              <a:rPr lang="en-GB" b="1" dirty="0" err="1"/>
              <a:t>WeFiFo</a:t>
            </a:r>
            <a:r>
              <a:rPr lang="en-GB" dirty="0"/>
              <a:t> – an online marketplace that connects amateur and professional chefs with paying guests</a:t>
            </a:r>
          </a:p>
          <a:p>
            <a:pPr marL="0" indent="0">
              <a:buNone/>
            </a:pPr>
            <a:r>
              <a:rPr lang="en-GB" dirty="0"/>
              <a:t> </a:t>
            </a:r>
          </a:p>
          <a:p>
            <a:pPr marL="0" indent="0">
              <a:buNone/>
            </a:pPr>
            <a:r>
              <a:rPr lang="en-GB" b="1" dirty="0" err="1"/>
              <a:t>Greendeck</a:t>
            </a:r>
            <a:r>
              <a:rPr lang="en-GB" b="1" dirty="0"/>
              <a:t> </a:t>
            </a:r>
            <a:r>
              <a:rPr lang="en-GB" dirty="0"/>
              <a:t>– uses AI to help fashion brands and retailers automatically classify products into categories and attributes</a:t>
            </a:r>
          </a:p>
          <a:p>
            <a:pPr marL="0" indent="0">
              <a:buNone/>
            </a:pPr>
            <a:endParaRPr lang="en-GB" dirty="0"/>
          </a:p>
          <a:p>
            <a:pPr marL="0" indent="0">
              <a:buNone/>
            </a:pPr>
            <a:r>
              <a:rPr lang="en-GB" b="1" dirty="0" err="1"/>
              <a:t>Yosh.Ai</a:t>
            </a:r>
            <a:r>
              <a:rPr lang="en-GB" dirty="0"/>
              <a:t> – a virtual assistant that provides a personal shopping service </a:t>
            </a:r>
          </a:p>
          <a:p>
            <a:pPr marL="0" indent="0">
              <a:buNone/>
            </a:pPr>
            <a:endParaRPr lang="en-GB" dirty="0"/>
          </a:p>
          <a:p>
            <a:pPr marL="0" indent="0">
              <a:buNone/>
            </a:pPr>
            <a:r>
              <a:rPr lang="en-GB" b="1" dirty="0" err="1"/>
              <a:t>Roialty</a:t>
            </a:r>
            <a:r>
              <a:rPr lang="en-GB" dirty="0"/>
              <a:t> – hi-tech marketing platform that turns anonymous social media data into valuable customer insight  </a:t>
            </a:r>
          </a:p>
          <a:p>
            <a:pPr marL="0" indent="0">
              <a:buNone/>
            </a:pPr>
            <a:endParaRPr lang="en-GB" sz="2000" dirty="0"/>
          </a:p>
          <a:p>
            <a:pPr marL="0" indent="0">
              <a:buNone/>
            </a:pPr>
            <a:r>
              <a:rPr lang="en-GB" dirty="0">
                <a:solidFill>
                  <a:srgbClr val="000066"/>
                </a:solidFill>
              </a:rPr>
              <a:t>Even a traditional “property” company is innovating.</a:t>
            </a:r>
            <a:endParaRPr lang="en-GB" sz="2000" dirty="0">
              <a:solidFill>
                <a:srgbClr val="000066"/>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6761" y="173937"/>
            <a:ext cx="1186478" cy="791492"/>
          </a:xfrm>
          <a:prstGeom prst="rect">
            <a:avLst/>
          </a:prstGeom>
        </p:spPr>
      </p:pic>
      <p:pic>
        <p:nvPicPr>
          <p:cNvPr id="5"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8977" y="195963"/>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30688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3210" y="1404192"/>
            <a:ext cx="11381781" cy="4267325"/>
          </a:xfrm>
        </p:spPr>
        <p:txBody>
          <a:bodyPr>
            <a:normAutofit/>
          </a:bodyPr>
          <a:lstStyle/>
          <a:p>
            <a:r>
              <a:rPr lang="en-GB" sz="2133" dirty="0">
                <a:latin typeface="+mn-lt"/>
              </a:rPr>
              <a:t>Overview of Internet of things (</a:t>
            </a:r>
            <a:r>
              <a:rPr lang="en-GB" sz="2133" dirty="0" err="1">
                <a:latin typeface="+mn-lt"/>
              </a:rPr>
              <a:t>IoT</a:t>
            </a:r>
            <a:r>
              <a:rPr lang="en-GB" sz="2133" dirty="0">
                <a:latin typeface="+mn-lt"/>
              </a:rPr>
              <a:t>) and Insurance (risk management and risk transfer), Property, Marine, Casualty (GL and EL)</a:t>
            </a:r>
          </a:p>
          <a:p>
            <a:endParaRPr lang="en-GB" sz="2133" dirty="0">
              <a:latin typeface="+mn-lt"/>
            </a:endParaRPr>
          </a:p>
          <a:p>
            <a:r>
              <a:rPr lang="en-GB" sz="2133" dirty="0">
                <a:latin typeface="+mn-lt"/>
              </a:rPr>
              <a:t>Specific ongoing project Internet of things and commercial buildings</a:t>
            </a:r>
          </a:p>
          <a:p>
            <a:endParaRPr lang="en-GB" sz="2133" dirty="0">
              <a:latin typeface="+mn-lt"/>
            </a:endParaRPr>
          </a:p>
          <a:p>
            <a:r>
              <a:rPr lang="en-GB" sz="2133" dirty="0">
                <a:latin typeface="+mn-lt"/>
              </a:rPr>
              <a:t>Zurich pilot: “Property telematics”</a:t>
            </a:r>
          </a:p>
        </p:txBody>
      </p:sp>
      <p:sp>
        <p:nvSpPr>
          <p:cNvPr id="3" name="Subtitle 2"/>
          <p:cNvSpPr>
            <a:spLocks noGrp="1"/>
          </p:cNvSpPr>
          <p:nvPr>
            <p:ph type="subTitle" idx="13"/>
          </p:nvPr>
        </p:nvSpPr>
        <p:spPr/>
        <p:txBody>
          <a:bodyPr/>
          <a:lstStyle/>
          <a:p>
            <a:endParaRPr lang="en-GB" dirty="0"/>
          </a:p>
        </p:txBody>
      </p:sp>
      <p:sp>
        <p:nvSpPr>
          <p:cNvPr id="4" name="Title 3"/>
          <p:cNvSpPr>
            <a:spLocks noGrp="1"/>
          </p:cNvSpPr>
          <p:nvPr>
            <p:ph type="title"/>
          </p:nvPr>
        </p:nvSpPr>
        <p:spPr/>
        <p:txBody>
          <a:bodyPr/>
          <a:lstStyle/>
          <a:p>
            <a:r>
              <a:rPr lang="en-GB" sz="3000" dirty="0"/>
              <a:t>Aims of this session - Zurich</a:t>
            </a:r>
          </a:p>
        </p:txBody>
      </p:sp>
      <p:pic>
        <p:nvPicPr>
          <p:cNvPr id="5"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5070" y="256784"/>
            <a:ext cx="1617784" cy="5932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22856" y="294164"/>
            <a:ext cx="1186478" cy="791492"/>
          </a:xfrm>
          <a:prstGeom prst="rect">
            <a:avLst/>
          </a:prstGeom>
        </p:spPr>
      </p:pic>
      <p:sp>
        <p:nvSpPr>
          <p:cNvPr id="7" name="Rectangle 6"/>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222409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GB" dirty="0"/>
              <a:t>We are focusing in three key areas:</a:t>
            </a:r>
          </a:p>
          <a:p>
            <a:endParaRPr lang="en-GB" dirty="0"/>
          </a:p>
          <a:p>
            <a:r>
              <a:rPr lang="en-GB" b="1" dirty="0"/>
              <a:t>Focus on our customers </a:t>
            </a:r>
            <a:r>
              <a:rPr lang="en-GB" dirty="0"/>
              <a:t>– Improve service quality and the overall customer experience – This is focused on a local and global basis. We are deploying robotics and Ai in our service proposition and continuing to invest in our customer portals (</a:t>
            </a:r>
            <a:r>
              <a:rPr lang="en-GB" dirty="0" err="1"/>
              <a:t>MyZurich</a:t>
            </a:r>
            <a:r>
              <a:rPr lang="en-GB" dirty="0"/>
              <a:t>) and also expanding its functionality to have the ability to provide a API (Application Programme Interface) two way exchange with customers RMS (Risk Management Systems)</a:t>
            </a:r>
          </a:p>
          <a:p>
            <a:endParaRPr lang="en-GB" dirty="0"/>
          </a:p>
          <a:p>
            <a:r>
              <a:rPr lang="en-GB" b="1" dirty="0"/>
              <a:t>Simplify</a:t>
            </a:r>
            <a:r>
              <a:rPr lang="en-GB" dirty="0"/>
              <a:t> – A more efficient, agile and responsive organisation – We wish to learn from our investment in API to explore emerging new technologies such as </a:t>
            </a:r>
            <a:r>
              <a:rPr lang="en-GB" dirty="0" err="1"/>
              <a:t>Blockchain</a:t>
            </a:r>
            <a:r>
              <a:rPr lang="en-GB" dirty="0"/>
              <a:t> which will drive efficiency gains and also allow us to explore far more timely responsive insurance solutions.</a:t>
            </a:r>
          </a:p>
          <a:p>
            <a:endParaRPr lang="en-GB" dirty="0"/>
          </a:p>
          <a:p>
            <a:r>
              <a:rPr lang="en-GB" b="1" dirty="0"/>
              <a:t>Innovate</a:t>
            </a:r>
            <a:r>
              <a:rPr lang="en-GB" dirty="0"/>
              <a:t> – better products, services and customer care – We have a well publicised strategy around innovation investment (from our innovation foundries and Tech Hubs in Spain, recent acquisitions in tech solutions (</a:t>
            </a:r>
            <a:r>
              <a:rPr lang="en-GB" dirty="0" err="1"/>
              <a:t>Covermore</a:t>
            </a:r>
            <a:r>
              <a:rPr lang="en-GB" dirty="0"/>
              <a:t>, </a:t>
            </a:r>
            <a:r>
              <a:rPr lang="en-GB" dirty="0" err="1"/>
              <a:t>Fitsense</a:t>
            </a:r>
            <a:r>
              <a:rPr lang="en-GB" dirty="0"/>
              <a:t>, </a:t>
            </a:r>
            <a:r>
              <a:rPr lang="en-GB" dirty="0" err="1"/>
              <a:t>Brightbox</a:t>
            </a:r>
            <a:r>
              <a:rPr lang="en-GB" dirty="0"/>
              <a:t>, </a:t>
            </a:r>
            <a:r>
              <a:rPr lang="en-GB" dirty="0" err="1"/>
              <a:t>Laka</a:t>
            </a:r>
            <a:r>
              <a:rPr lang="en-GB" dirty="0"/>
              <a:t>) and the creation of Zurich Mobile Solutions</a:t>
            </a:r>
          </a:p>
          <a:p>
            <a:endParaRPr lang="en-GB" dirty="0"/>
          </a:p>
        </p:txBody>
      </p:sp>
      <p:sp>
        <p:nvSpPr>
          <p:cNvPr id="3" name="Subtitle 2"/>
          <p:cNvSpPr>
            <a:spLocks noGrp="1"/>
          </p:cNvSpPr>
          <p:nvPr>
            <p:ph type="subTitle" idx="13"/>
          </p:nvPr>
        </p:nvSpPr>
        <p:spPr/>
        <p:txBody>
          <a:bodyPr/>
          <a:lstStyle/>
          <a:p>
            <a:endParaRPr lang="en-GB"/>
          </a:p>
        </p:txBody>
      </p:sp>
      <p:sp>
        <p:nvSpPr>
          <p:cNvPr id="4" name="Title 3"/>
          <p:cNvSpPr>
            <a:spLocks noGrp="1"/>
          </p:cNvSpPr>
          <p:nvPr>
            <p:ph type="title"/>
          </p:nvPr>
        </p:nvSpPr>
        <p:spPr/>
        <p:txBody>
          <a:bodyPr/>
          <a:lstStyle/>
          <a:p>
            <a:r>
              <a:rPr lang="en-GB" dirty="0"/>
              <a:t>Zurich – Setting the overarching group strategy</a:t>
            </a:r>
          </a:p>
        </p:txBody>
      </p:sp>
      <p:sp>
        <p:nvSpPr>
          <p:cNvPr id="5" name="Slide Number Placeholder 4"/>
          <p:cNvSpPr>
            <a:spLocks noGrp="1"/>
          </p:cNvSpPr>
          <p:nvPr>
            <p:ph type="sldNum" sz="quarter" idx="16"/>
          </p:nvPr>
        </p:nvSpPr>
        <p:spPr/>
        <p:txBody>
          <a:bodyPr/>
          <a:lstStyle/>
          <a:p>
            <a:fld id="{04C8E1FB-E65A-44CA-864D-1C3EEE4A9B23}" type="slidenum">
              <a:rPr lang="en-GB" smtClean="0">
                <a:solidFill>
                  <a:srgbClr val="000066"/>
                </a:solidFill>
              </a:rPr>
              <a:pPr/>
              <a:t>9</a:t>
            </a:fld>
            <a:endParaRPr lang="en-GB" dirty="0">
              <a:solidFill>
                <a:srgbClr val="000066"/>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22856" y="294164"/>
            <a:ext cx="1186478" cy="791492"/>
          </a:xfrm>
          <a:prstGeom prst="rect">
            <a:avLst/>
          </a:prstGeom>
        </p:spPr>
      </p:pic>
      <p:pic>
        <p:nvPicPr>
          <p:cNvPr id="7"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5070" y="256784"/>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707086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Objeto 66"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0588"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in Zurich Commercial Insurance</a:t>
            </a: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Starting a journey to transform the complex ecosystem and full value chain</a:t>
            </a:r>
          </a:p>
        </p:txBody>
      </p:sp>
      <p:grpSp>
        <p:nvGrpSpPr>
          <p:cNvPr id="38" name="Group 78"/>
          <p:cNvGrpSpPr/>
          <p:nvPr/>
        </p:nvGrpSpPr>
        <p:grpSpPr>
          <a:xfrm>
            <a:off x="403147" y="1017432"/>
            <a:ext cx="10706429" cy="2879826"/>
            <a:chOff x="243870" y="3981252"/>
            <a:chExt cx="8804880" cy="2843413"/>
          </a:xfrm>
        </p:grpSpPr>
        <p:grpSp>
          <p:nvGrpSpPr>
            <p:cNvPr id="39" name="Group 79"/>
            <p:cNvGrpSpPr/>
            <p:nvPr/>
          </p:nvGrpSpPr>
          <p:grpSpPr>
            <a:xfrm>
              <a:off x="243870" y="3981252"/>
              <a:ext cx="2987315" cy="2843413"/>
              <a:chOff x="243870" y="4178399"/>
              <a:chExt cx="2850803" cy="2427355"/>
            </a:xfrm>
          </p:grpSpPr>
          <p:cxnSp>
            <p:nvCxnSpPr>
              <p:cNvPr id="43" name="Straight Connector 83"/>
              <p:cNvCxnSpPr>
                <a:cxnSpLocks noChangeShapeType="1"/>
              </p:cNvCxnSpPr>
              <p:nvPr/>
            </p:nvCxnSpPr>
            <p:spPr bwMode="auto">
              <a:xfrm>
                <a:off x="2306466" y="5801414"/>
                <a:ext cx="627247" cy="871"/>
              </a:xfrm>
              <a:prstGeom prst="line">
                <a:avLst/>
              </a:prstGeom>
              <a:noFill/>
              <a:ln w="25400">
                <a:solidFill>
                  <a:srgbClr val="A89F96"/>
                </a:solidFill>
                <a:round/>
                <a:headEnd/>
                <a:tailEnd/>
              </a:ln>
              <a:effectLst/>
              <a:extLst>
                <a:ext uri="{909E8E84-426E-40DD-AFC4-6F175D3DCCD1}">
                  <a14:hiddenFill xmlns:a14="http://schemas.microsoft.com/office/drawing/2010/main">
                    <a:noFill/>
                  </a14:hiddenFill>
                </a:ext>
              </a:extLst>
            </p:spPr>
          </p:cxnSp>
          <p:grpSp>
            <p:nvGrpSpPr>
              <p:cNvPr id="44" name="Group 84"/>
              <p:cNvGrpSpPr/>
              <p:nvPr/>
            </p:nvGrpSpPr>
            <p:grpSpPr>
              <a:xfrm>
                <a:off x="243870" y="4178399"/>
                <a:ext cx="2223556" cy="2427355"/>
                <a:chOff x="243870" y="4178399"/>
                <a:chExt cx="2223556" cy="2427355"/>
              </a:xfrm>
            </p:grpSpPr>
            <p:sp>
              <p:nvSpPr>
                <p:cNvPr id="47" name="Rounded Rectangle 87"/>
                <p:cNvSpPr>
                  <a:spLocks noChangeArrowheads="1"/>
                </p:cNvSpPr>
                <p:nvPr/>
              </p:nvSpPr>
              <p:spPr bwMode="auto">
                <a:xfrm>
                  <a:off x="1658974" y="5474850"/>
                  <a:ext cx="654461" cy="615988"/>
                </a:xfrm>
                <a:prstGeom prst="roundRect">
                  <a:avLst>
                    <a:gd name="adj" fmla="val 9375"/>
                  </a:avLst>
                </a:prstGeom>
                <a:solidFill>
                  <a:srgbClr val="EA635C"/>
                </a:solidFill>
                <a:ln w="9525">
                  <a:noFill/>
                  <a:round/>
                  <a:headEnd/>
                  <a:tailE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FFFFFF"/>
                    </a:solidFill>
                    <a:latin typeface="Frutiger 55 Roman"/>
                  </a:endParaRPr>
                </a:p>
              </p:txBody>
            </p:sp>
            <p:sp>
              <p:nvSpPr>
                <p:cNvPr id="48" name="TextBox 21"/>
                <p:cNvSpPr txBox="1">
                  <a:spLocks noChangeArrowheads="1"/>
                </p:cNvSpPr>
                <p:nvPr/>
              </p:nvSpPr>
              <p:spPr bwMode="auto">
                <a:xfrm>
                  <a:off x="1812965" y="5467741"/>
                  <a:ext cx="423475" cy="75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nb-NO" altLang="id-ID" sz="4800" dirty="0">
                      <a:solidFill>
                        <a:srgbClr val="FFFFFF">
                          <a:lumMod val="95000"/>
                        </a:srgbClr>
                      </a:solidFill>
                      <a:latin typeface="Frutiger 55 Roman"/>
                    </a:rPr>
                    <a:t>1</a:t>
                  </a:r>
                </a:p>
              </p:txBody>
            </p:sp>
            <p:sp>
              <p:nvSpPr>
                <p:cNvPr id="49" name="Rounded Rectangle 89"/>
                <p:cNvSpPr>
                  <a:spLocks noChangeArrowheads="1"/>
                </p:cNvSpPr>
                <p:nvPr/>
              </p:nvSpPr>
              <p:spPr bwMode="auto">
                <a:xfrm>
                  <a:off x="1812965" y="4849339"/>
                  <a:ext cx="654461" cy="615987"/>
                </a:xfrm>
                <a:prstGeom prst="roundRect">
                  <a:avLst>
                    <a:gd name="adj" fmla="val 9375"/>
                  </a:avLst>
                </a:prstGeom>
                <a:solidFill>
                  <a:srgbClr val="F69C00"/>
                </a:solidFill>
                <a:ln w="9525">
                  <a:noFill/>
                  <a:round/>
                  <a:headEnd/>
                  <a:tailE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FFFFFF"/>
                    </a:solidFill>
                    <a:latin typeface="Frutiger 55 Roman"/>
                  </a:endParaRPr>
                </a:p>
              </p:txBody>
            </p:sp>
            <p:sp>
              <p:nvSpPr>
                <p:cNvPr id="50" name="TextBox 22"/>
                <p:cNvSpPr txBox="1">
                  <a:spLocks noChangeArrowheads="1"/>
                </p:cNvSpPr>
                <p:nvPr/>
              </p:nvSpPr>
              <p:spPr bwMode="auto">
                <a:xfrm>
                  <a:off x="1966624" y="4778101"/>
                  <a:ext cx="423475" cy="75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nb-NO" altLang="id-ID" sz="4800" dirty="0">
                      <a:solidFill>
                        <a:srgbClr val="FFFFFF">
                          <a:lumMod val="95000"/>
                        </a:srgbClr>
                      </a:solidFill>
                      <a:latin typeface="Frutiger 55 Roman"/>
                    </a:rPr>
                    <a:t>2</a:t>
                  </a:r>
                </a:p>
              </p:txBody>
            </p:sp>
            <p:sp>
              <p:nvSpPr>
                <p:cNvPr id="51" name="Rounded Rectangle 91"/>
                <p:cNvSpPr>
                  <a:spLocks noChangeArrowheads="1"/>
                </p:cNvSpPr>
                <p:nvPr/>
              </p:nvSpPr>
              <p:spPr bwMode="auto">
                <a:xfrm rot="20708527">
                  <a:off x="1581979" y="4233352"/>
                  <a:ext cx="654461" cy="615987"/>
                </a:xfrm>
                <a:prstGeom prst="roundRect">
                  <a:avLst>
                    <a:gd name="adj" fmla="val 9375"/>
                  </a:avLst>
                </a:prstGeom>
                <a:solidFill>
                  <a:srgbClr val="007396"/>
                </a:solidFill>
                <a:ln w="9525">
                  <a:noFill/>
                  <a:round/>
                  <a:headEnd/>
                  <a:tailE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sp>
              <p:nvSpPr>
                <p:cNvPr id="52" name="TextBox 23"/>
                <p:cNvSpPr txBox="1">
                  <a:spLocks noChangeArrowheads="1"/>
                </p:cNvSpPr>
                <p:nvPr/>
              </p:nvSpPr>
              <p:spPr bwMode="auto">
                <a:xfrm rot="20827553">
                  <a:off x="1757542" y="4178399"/>
                  <a:ext cx="423475" cy="75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nb-NO" altLang="id-ID" sz="4800" dirty="0">
                      <a:solidFill>
                        <a:srgbClr val="FFFFFF">
                          <a:lumMod val="95000"/>
                        </a:srgbClr>
                      </a:solidFill>
                      <a:latin typeface="Frutiger 55 Roman"/>
                    </a:rPr>
                    <a:t>3</a:t>
                  </a:r>
                </a:p>
              </p:txBody>
            </p:sp>
            <p:sp>
              <p:nvSpPr>
                <p:cNvPr id="53" name="Ellipse 98"/>
                <p:cNvSpPr/>
                <p:nvPr/>
              </p:nvSpPr>
              <p:spPr bwMode="auto">
                <a:xfrm>
                  <a:off x="243870" y="6428883"/>
                  <a:ext cx="940501" cy="176871"/>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en-US" altLang="id-ID">
                    <a:solidFill>
                      <a:srgbClr val="FFFFFF"/>
                    </a:solidFill>
                    <a:latin typeface="Frutiger 55 Roman"/>
                  </a:endParaRPr>
                </a:p>
              </p:txBody>
            </p:sp>
            <p:grpSp>
              <p:nvGrpSpPr>
                <p:cNvPr id="54" name="Group 94"/>
                <p:cNvGrpSpPr/>
                <p:nvPr/>
              </p:nvGrpSpPr>
              <p:grpSpPr>
                <a:xfrm>
                  <a:off x="571957" y="4301714"/>
                  <a:ext cx="1060153" cy="2184726"/>
                  <a:chOff x="1879600" y="2427657"/>
                  <a:chExt cx="1931988" cy="3981365"/>
                </a:xfrm>
                <a:solidFill>
                  <a:schemeClr val="accent1">
                    <a:lumMod val="75000"/>
                  </a:schemeClr>
                </a:solidFill>
              </p:grpSpPr>
              <p:sp>
                <p:nvSpPr>
                  <p:cNvPr id="55" name="Rounded Rectangle 95"/>
                  <p:cNvSpPr/>
                  <p:nvPr/>
                </p:nvSpPr>
                <p:spPr bwMode="auto">
                  <a:xfrm rot="3296091" flipH="1">
                    <a:off x="2526506" y="2275966"/>
                    <a:ext cx="333375" cy="1627188"/>
                  </a:xfrm>
                  <a:prstGeom prst="roundRect">
                    <a:avLst>
                      <a:gd name="adj" fmla="val 50000"/>
                    </a:avLst>
                  </a:prstGeom>
                  <a:solidFill>
                    <a:srgbClr val="007396"/>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sp>
                <p:nvSpPr>
                  <p:cNvPr id="56" name="Oval 96"/>
                  <p:cNvSpPr>
                    <a:spLocks noChangeArrowheads="1"/>
                  </p:cNvSpPr>
                  <p:nvPr/>
                </p:nvSpPr>
                <p:spPr bwMode="auto">
                  <a:xfrm>
                    <a:off x="1879938" y="2427657"/>
                    <a:ext cx="823038" cy="823069"/>
                  </a:xfrm>
                  <a:prstGeom prst="ellipse">
                    <a:avLst/>
                  </a:prstGeom>
                  <a:solidFill>
                    <a:srgbClr val="007396"/>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sp>
                <p:nvSpPr>
                  <p:cNvPr id="57" name="Rounded Rectangle 97"/>
                  <p:cNvSpPr/>
                  <p:nvPr/>
                </p:nvSpPr>
                <p:spPr bwMode="auto">
                  <a:xfrm>
                    <a:off x="1954213" y="3305460"/>
                    <a:ext cx="674687" cy="1408112"/>
                  </a:xfrm>
                  <a:prstGeom prst="roundRect">
                    <a:avLst>
                      <a:gd name="adj" fmla="val 29870"/>
                    </a:avLst>
                  </a:prstGeom>
                  <a:solidFill>
                    <a:srgbClr val="007396"/>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sp>
                <p:nvSpPr>
                  <p:cNvPr id="58" name="Rounded Rectangle 98"/>
                  <p:cNvSpPr/>
                  <p:nvPr/>
                </p:nvSpPr>
                <p:spPr bwMode="auto">
                  <a:xfrm>
                    <a:off x="1954213" y="4408772"/>
                    <a:ext cx="373062" cy="2000250"/>
                  </a:xfrm>
                  <a:prstGeom prst="roundRect">
                    <a:avLst>
                      <a:gd name="adj" fmla="val 50000"/>
                    </a:avLst>
                  </a:prstGeom>
                  <a:solidFill>
                    <a:srgbClr val="007396"/>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sp>
                <p:nvSpPr>
                  <p:cNvPr id="59" name="Rounded Rectangle 99"/>
                  <p:cNvSpPr/>
                  <p:nvPr/>
                </p:nvSpPr>
                <p:spPr bwMode="auto">
                  <a:xfrm rot="20452300">
                    <a:off x="2325688" y="4429410"/>
                    <a:ext cx="371475" cy="774700"/>
                  </a:xfrm>
                  <a:prstGeom prst="roundRect">
                    <a:avLst>
                      <a:gd name="adj" fmla="val 40463"/>
                    </a:avLst>
                  </a:prstGeom>
                  <a:solidFill>
                    <a:srgbClr val="007396"/>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FFFFFF"/>
                      </a:solidFill>
                      <a:latin typeface="Frutiger 55 Roman"/>
                    </a:endParaRPr>
                  </a:p>
                </p:txBody>
              </p:sp>
              <p:sp>
                <p:nvSpPr>
                  <p:cNvPr id="60" name="Rounded Rectangle 100"/>
                  <p:cNvSpPr/>
                  <p:nvPr/>
                </p:nvSpPr>
                <p:spPr bwMode="auto">
                  <a:xfrm rot="14513746">
                    <a:off x="2885282" y="2583941"/>
                    <a:ext cx="350837" cy="1501775"/>
                  </a:xfrm>
                  <a:prstGeom prst="roundRect">
                    <a:avLst>
                      <a:gd name="adj" fmla="val 50000"/>
                    </a:avLst>
                  </a:prstGeom>
                  <a:solidFill>
                    <a:srgbClr val="007396"/>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sp>
                <p:nvSpPr>
                  <p:cNvPr id="61" name="Rounded Rectangle 101"/>
                  <p:cNvSpPr/>
                  <p:nvPr/>
                </p:nvSpPr>
                <p:spPr bwMode="auto">
                  <a:xfrm>
                    <a:off x="2413000" y="4916772"/>
                    <a:ext cx="373063" cy="1423988"/>
                  </a:xfrm>
                  <a:prstGeom prst="roundRect">
                    <a:avLst>
                      <a:gd name="adj" fmla="val 42456"/>
                    </a:avLst>
                  </a:prstGeom>
                  <a:solidFill>
                    <a:srgbClr val="007396"/>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a:solidFill>
                        <a:srgbClr val="003399"/>
                      </a:solidFill>
                      <a:latin typeface="Frutiger 55 Roman"/>
                    </a:endParaRPr>
                  </a:p>
                </p:txBody>
              </p:sp>
            </p:grpSp>
          </p:grpSp>
          <p:cxnSp>
            <p:nvCxnSpPr>
              <p:cNvPr id="45" name="Straight Connector 85"/>
              <p:cNvCxnSpPr>
                <a:cxnSpLocks noChangeShapeType="1"/>
              </p:cNvCxnSpPr>
              <p:nvPr/>
            </p:nvCxnSpPr>
            <p:spPr bwMode="auto">
              <a:xfrm>
                <a:off x="2467426" y="5157565"/>
                <a:ext cx="627247" cy="871"/>
              </a:xfrm>
              <a:prstGeom prst="line">
                <a:avLst/>
              </a:prstGeom>
              <a:noFill/>
              <a:ln w="25400">
                <a:solidFill>
                  <a:srgbClr val="A89F96"/>
                </a:solidFill>
                <a:round/>
                <a:headEnd/>
                <a:tailEnd/>
              </a:ln>
              <a:effectLst/>
              <a:extLst>
                <a:ext uri="{909E8E84-426E-40DD-AFC4-6F175D3DCCD1}">
                  <a14:hiddenFill xmlns:a14="http://schemas.microsoft.com/office/drawing/2010/main">
                    <a:noFill/>
                  </a14:hiddenFill>
                </a:ext>
              </a:extLst>
            </p:spPr>
          </p:cxnSp>
          <p:cxnSp>
            <p:nvCxnSpPr>
              <p:cNvPr id="46" name="Straight Connector 86"/>
              <p:cNvCxnSpPr>
                <a:cxnSpLocks noChangeShapeType="1"/>
              </p:cNvCxnSpPr>
              <p:nvPr/>
            </p:nvCxnSpPr>
            <p:spPr bwMode="auto">
              <a:xfrm>
                <a:off x="2236440" y="4557950"/>
                <a:ext cx="627247" cy="871"/>
              </a:xfrm>
              <a:prstGeom prst="line">
                <a:avLst/>
              </a:prstGeom>
              <a:noFill/>
              <a:ln w="25400">
                <a:solidFill>
                  <a:srgbClr val="A89F96"/>
                </a:solidFill>
                <a:round/>
                <a:headEnd/>
                <a:tailEnd/>
              </a:ln>
              <a:effectLst/>
              <a:extLst>
                <a:ext uri="{909E8E84-426E-40DD-AFC4-6F175D3DCCD1}">
                  <a14:hiddenFill xmlns:a14="http://schemas.microsoft.com/office/drawing/2010/main">
                    <a:noFill/>
                  </a14:hiddenFill>
                </a:ext>
              </a:extLst>
            </p:spPr>
          </p:cxnSp>
        </p:grpSp>
        <p:sp>
          <p:nvSpPr>
            <p:cNvPr id="40" name="Content Placeholder 2"/>
            <p:cNvSpPr txBox="1">
              <a:spLocks/>
            </p:cNvSpPr>
            <p:nvPr/>
          </p:nvSpPr>
          <p:spPr>
            <a:xfrm>
              <a:off x="3039027" y="5469262"/>
              <a:ext cx="5940000" cy="720000"/>
            </a:xfrm>
            <a:prstGeom prst="rect">
              <a:avLst/>
            </a:prstGeom>
          </p:spPr>
          <p:txBody>
            <a:bodyPr vert="horz" lIns="91428" tIns="45715" rIns="91428" bIns="45715"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b="1" dirty="0">
                  <a:solidFill>
                    <a:srgbClr val="EA635C"/>
                  </a:solidFill>
                </a:rPr>
                <a:t>Customer focus</a:t>
              </a:r>
            </a:p>
            <a:p>
              <a:pPr marL="0" indent="0">
                <a:buNone/>
              </a:pPr>
              <a:r>
                <a:rPr lang="en-US" sz="1200" dirty="0">
                  <a:solidFill>
                    <a:srgbClr val="A89F96"/>
                  </a:solidFill>
                </a:rPr>
                <a:t>Continuous engagement to understand customer challenges and apply technology to develop suitable solutions </a:t>
              </a:r>
            </a:p>
          </p:txBody>
        </p:sp>
        <p:sp>
          <p:nvSpPr>
            <p:cNvPr id="41" name="Content Placeholder 2"/>
            <p:cNvSpPr txBox="1">
              <a:spLocks/>
            </p:cNvSpPr>
            <p:nvPr/>
          </p:nvSpPr>
          <p:spPr>
            <a:xfrm>
              <a:off x="3292722" y="4774689"/>
              <a:ext cx="5756028" cy="720000"/>
            </a:xfrm>
            <a:prstGeom prst="rect">
              <a:avLst/>
            </a:prstGeom>
          </p:spPr>
          <p:txBody>
            <a:bodyPr vert="horz" lIns="91428" tIns="45715" rIns="91428" bIns="45715"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b="1" dirty="0">
                  <a:solidFill>
                    <a:srgbClr val="F69C00"/>
                  </a:solidFill>
                </a:rPr>
                <a:t>Collaboration</a:t>
              </a:r>
            </a:p>
            <a:p>
              <a:pPr marL="0" indent="0">
                <a:spcBef>
                  <a:spcPts val="0"/>
                </a:spcBef>
                <a:buNone/>
                <a:defRPr/>
              </a:pPr>
              <a:r>
                <a:rPr lang="en-US" sz="1200" dirty="0">
                  <a:solidFill>
                    <a:srgbClr val="A89F96"/>
                  </a:solidFill>
                  <a:ea typeface="Roboto" panose="02000000000000000000" pitchFamily="2" charset="0"/>
                </a:rPr>
                <a:t>Reorganisation of  roles and players. Partnership across the ecosystem to respond to new customer challenges</a:t>
              </a:r>
            </a:p>
          </p:txBody>
        </p:sp>
        <p:sp>
          <p:nvSpPr>
            <p:cNvPr id="42" name="Content Placeholder 2"/>
            <p:cNvSpPr txBox="1">
              <a:spLocks/>
            </p:cNvSpPr>
            <p:nvPr/>
          </p:nvSpPr>
          <p:spPr>
            <a:xfrm>
              <a:off x="3169749" y="3984867"/>
              <a:ext cx="5745651" cy="720000"/>
            </a:xfrm>
            <a:prstGeom prst="rect">
              <a:avLst/>
            </a:prstGeom>
          </p:spPr>
          <p:txBody>
            <a:bodyPr vert="horz" lIns="91428" tIns="45715" rIns="91428" bIns="45715"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rgbClr val="007396"/>
                  </a:solidFill>
                </a:rPr>
                <a:t>Change</a:t>
              </a:r>
              <a:endParaRPr lang="en-GB" sz="1600" b="1" dirty="0">
                <a:solidFill>
                  <a:srgbClr val="007396"/>
                </a:solidFill>
              </a:endParaRPr>
            </a:p>
            <a:p>
              <a:pPr marL="0" indent="0">
                <a:buNone/>
              </a:pPr>
              <a:r>
                <a:rPr lang="en-US" sz="1200" dirty="0">
                  <a:solidFill>
                    <a:srgbClr val="A89F96"/>
                  </a:solidFill>
                </a:rPr>
                <a:t>Combination </a:t>
              </a:r>
              <a:r>
                <a:rPr lang="es-ES" sz="1200" dirty="0">
                  <a:solidFill>
                    <a:srgbClr val="A89F96"/>
                  </a:solidFill>
                </a:rPr>
                <a:t>of incremental and </a:t>
              </a:r>
              <a:r>
                <a:rPr lang="en-US" sz="1200" dirty="0">
                  <a:solidFill>
                    <a:srgbClr val="A89F96"/>
                  </a:solidFill>
                </a:rPr>
                <a:t>disruptive change</a:t>
              </a:r>
              <a:r>
                <a:rPr lang="es-ES" sz="1200" dirty="0">
                  <a:solidFill>
                    <a:srgbClr val="A89F96"/>
                  </a:solidFill>
                </a:rPr>
                <a:t> </a:t>
              </a:r>
              <a:endParaRPr lang="en-US" sz="1200" dirty="0">
                <a:solidFill>
                  <a:srgbClr val="FFFFFF">
                    <a:lumMod val="50000"/>
                  </a:srgbClr>
                </a:solidFill>
              </a:endParaRPr>
            </a:p>
          </p:txBody>
        </p:sp>
      </p:grpSp>
      <p:sp>
        <p:nvSpPr>
          <p:cNvPr id="64" name="Down Arrow 90"/>
          <p:cNvSpPr/>
          <p:nvPr/>
        </p:nvSpPr>
        <p:spPr>
          <a:xfrm rot="16200000">
            <a:off x="5170000" y="4881271"/>
            <a:ext cx="860785" cy="260500"/>
          </a:xfrm>
          <a:prstGeom prst="down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endParaRPr>
          </a:p>
        </p:txBody>
      </p:sp>
      <p:sp>
        <p:nvSpPr>
          <p:cNvPr id="66" name="Content Placeholder 2"/>
          <p:cNvSpPr txBox="1">
            <a:spLocks/>
          </p:cNvSpPr>
          <p:nvPr/>
        </p:nvSpPr>
        <p:spPr>
          <a:xfrm>
            <a:off x="1195411" y="3966713"/>
            <a:ext cx="2346197" cy="349481"/>
          </a:xfrm>
          <a:prstGeom prst="rect">
            <a:avLst/>
          </a:prstGeom>
        </p:spPr>
        <p:txBody>
          <a:bodyPr vert="horz" lIns="91428" tIns="45715" rIns="91428" bIns="45715"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600" b="1" dirty="0" err="1">
                <a:solidFill>
                  <a:srgbClr val="000066"/>
                </a:solidFill>
              </a:rPr>
              <a:t>IoT</a:t>
            </a:r>
            <a:r>
              <a:rPr lang="en-GB" sz="1600" b="1" dirty="0">
                <a:solidFill>
                  <a:srgbClr val="000066"/>
                </a:solidFill>
              </a:rPr>
              <a:t> building block:</a:t>
            </a:r>
          </a:p>
        </p:txBody>
      </p:sp>
      <p:cxnSp>
        <p:nvCxnSpPr>
          <p:cNvPr id="69" name="Straight Connector 100"/>
          <p:cNvCxnSpPr/>
          <p:nvPr/>
        </p:nvCxnSpPr>
        <p:spPr>
          <a:xfrm>
            <a:off x="2277804" y="3823677"/>
            <a:ext cx="8530889"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71" name="Group 22"/>
          <p:cNvGrpSpPr>
            <a:grpSpLocks/>
          </p:cNvGrpSpPr>
          <p:nvPr/>
        </p:nvGrpSpPr>
        <p:grpSpPr bwMode="auto">
          <a:xfrm>
            <a:off x="786265" y="4422349"/>
            <a:ext cx="359953" cy="359953"/>
            <a:chOff x="37" y="-1"/>
            <a:chExt cx="726" cy="726"/>
          </a:xfrm>
        </p:grpSpPr>
        <p:sp>
          <p:nvSpPr>
            <p:cNvPr id="72" name="Oval 23"/>
            <p:cNvSpPr>
              <a:spLocks noChangeAspect="1"/>
            </p:cNvSpPr>
            <p:nvPr/>
          </p:nvSpPr>
          <p:spPr bwMode="auto">
            <a:xfrm>
              <a:off x="37" y="-1"/>
              <a:ext cx="726" cy="726"/>
            </a:xfrm>
            <a:prstGeom prst="ellipse">
              <a:avLst/>
            </a:prstGeom>
            <a:solidFill>
              <a:srgbClr val="007396"/>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400" dirty="0">
                <a:solidFill>
                  <a:srgbClr val="FFFFFF">
                    <a:lumMod val="65000"/>
                  </a:srgbClr>
                </a:solidFill>
              </a:endParaRPr>
            </a:p>
          </p:txBody>
        </p:sp>
        <p:sp>
          <p:nvSpPr>
            <p:cNvPr id="73"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4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A</a:t>
              </a:r>
            </a:p>
          </p:txBody>
        </p:sp>
      </p:grpSp>
      <p:sp>
        <p:nvSpPr>
          <p:cNvPr id="83" name="CuadroTexto 82"/>
          <p:cNvSpPr txBox="1"/>
          <p:nvPr/>
        </p:nvSpPr>
        <p:spPr>
          <a:xfrm>
            <a:off x="1399837" y="4448458"/>
            <a:ext cx="1792478" cy="338554"/>
          </a:xfrm>
          <a:prstGeom prst="rect">
            <a:avLst/>
          </a:prstGeom>
          <a:noFill/>
        </p:spPr>
        <p:txBody>
          <a:bodyPr wrap="none" rtlCol="0">
            <a:spAutoFit/>
          </a:bodyPr>
          <a:lstStyle/>
          <a:p>
            <a:r>
              <a:rPr lang="en-US" sz="1600" dirty="0">
                <a:solidFill>
                  <a:srgbClr val="A89F96"/>
                </a:solidFill>
              </a:rPr>
              <a:t>Remote </a:t>
            </a:r>
            <a:r>
              <a:rPr lang="en-US" sz="1600" b="1" dirty="0">
                <a:solidFill>
                  <a:srgbClr val="A89F96"/>
                </a:solidFill>
              </a:rPr>
              <a:t>sensing</a:t>
            </a:r>
          </a:p>
        </p:txBody>
      </p:sp>
      <p:grpSp>
        <p:nvGrpSpPr>
          <p:cNvPr id="74" name="Group 22"/>
          <p:cNvGrpSpPr>
            <a:grpSpLocks/>
          </p:cNvGrpSpPr>
          <p:nvPr/>
        </p:nvGrpSpPr>
        <p:grpSpPr bwMode="auto">
          <a:xfrm>
            <a:off x="786265" y="4942398"/>
            <a:ext cx="359953" cy="359953"/>
            <a:chOff x="37" y="-1"/>
            <a:chExt cx="726" cy="726"/>
          </a:xfrm>
        </p:grpSpPr>
        <p:sp>
          <p:nvSpPr>
            <p:cNvPr id="75" name="Oval 23"/>
            <p:cNvSpPr>
              <a:spLocks noChangeAspect="1"/>
            </p:cNvSpPr>
            <p:nvPr/>
          </p:nvSpPr>
          <p:spPr bwMode="auto">
            <a:xfrm>
              <a:off x="37" y="-1"/>
              <a:ext cx="726" cy="726"/>
            </a:xfrm>
            <a:prstGeom prst="ellipse">
              <a:avLst/>
            </a:prstGeom>
            <a:solidFill>
              <a:srgbClr val="007396"/>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400" dirty="0">
                <a:solidFill>
                  <a:srgbClr val="FFFFFF">
                    <a:lumMod val="65000"/>
                  </a:srgbClr>
                </a:solidFill>
                <a:latin typeface="Bauhaus 93" panose="04030905020B02020C02" pitchFamily="82" charset="0"/>
              </a:endParaRPr>
            </a:p>
          </p:txBody>
        </p:sp>
        <p:sp>
          <p:nvSpPr>
            <p:cNvPr id="76"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4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B</a:t>
              </a:r>
            </a:p>
          </p:txBody>
        </p:sp>
      </p:grpSp>
      <p:sp>
        <p:nvSpPr>
          <p:cNvPr id="84" name="CuadroTexto 83"/>
          <p:cNvSpPr txBox="1"/>
          <p:nvPr/>
        </p:nvSpPr>
        <p:spPr>
          <a:xfrm>
            <a:off x="1399836" y="4968506"/>
            <a:ext cx="3531736" cy="338554"/>
          </a:xfrm>
          <a:prstGeom prst="rect">
            <a:avLst/>
          </a:prstGeom>
          <a:noFill/>
        </p:spPr>
        <p:txBody>
          <a:bodyPr wrap="none" rtlCol="0">
            <a:spAutoFit/>
          </a:bodyPr>
          <a:lstStyle/>
          <a:p>
            <a:r>
              <a:rPr lang="en-US" sz="1600" dirty="0">
                <a:solidFill>
                  <a:srgbClr val="A89F96"/>
                </a:solidFill>
              </a:rPr>
              <a:t>Real time, continuous </a:t>
            </a:r>
            <a:r>
              <a:rPr lang="en-US" sz="1600" b="1" dirty="0">
                <a:solidFill>
                  <a:srgbClr val="A89F96"/>
                </a:solidFill>
              </a:rPr>
              <a:t>monitoring</a:t>
            </a:r>
          </a:p>
        </p:txBody>
      </p:sp>
      <p:grpSp>
        <p:nvGrpSpPr>
          <p:cNvPr id="80" name="Group 22"/>
          <p:cNvGrpSpPr>
            <a:grpSpLocks/>
          </p:cNvGrpSpPr>
          <p:nvPr/>
        </p:nvGrpSpPr>
        <p:grpSpPr bwMode="auto">
          <a:xfrm>
            <a:off x="786265" y="5982496"/>
            <a:ext cx="359953" cy="359953"/>
            <a:chOff x="37" y="-1"/>
            <a:chExt cx="726" cy="726"/>
          </a:xfrm>
        </p:grpSpPr>
        <p:sp>
          <p:nvSpPr>
            <p:cNvPr id="81" name="Oval 23"/>
            <p:cNvSpPr>
              <a:spLocks noChangeAspect="1"/>
            </p:cNvSpPr>
            <p:nvPr/>
          </p:nvSpPr>
          <p:spPr bwMode="auto">
            <a:xfrm>
              <a:off x="37" y="-1"/>
              <a:ext cx="726" cy="726"/>
            </a:xfrm>
            <a:prstGeom prst="ellipse">
              <a:avLst/>
            </a:prstGeom>
            <a:solidFill>
              <a:srgbClr val="007396"/>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400" dirty="0">
                <a:solidFill>
                  <a:srgbClr val="FFFFFF">
                    <a:lumMod val="65000"/>
                  </a:srgbClr>
                </a:solidFill>
                <a:latin typeface="Bauhaus 93" panose="04030905020B02020C02" pitchFamily="82" charset="0"/>
              </a:endParaRPr>
            </a:p>
          </p:txBody>
        </p:sp>
        <p:sp>
          <p:nvSpPr>
            <p:cNvPr id="82"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4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D</a:t>
              </a:r>
            </a:p>
          </p:txBody>
        </p:sp>
      </p:grpSp>
      <p:sp>
        <p:nvSpPr>
          <p:cNvPr id="85" name="CuadroTexto 84"/>
          <p:cNvSpPr txBox="1"/>
          <p:nvPr/>
        </p:nvSpPr>
        <p:spPr>
          <a:xfrm>
            <a:off x="1399837" y="6008603"/>
            <a:ext cx="3802644" cy="338554"/>
          </a:xfrm>
          <a:prstGeom prst="rect">
            <a:avLst/>
          </a:prstGeom>
          <a:noFill/>
        </p:spPr>
        <p:txBody>
          <a:bodyPr wrap="none" rtlCol="0">
            <a:spAutoFit/>
          </a:bodyPr>
          <a:lstStyle/>
          <a:p>
            <a:r>
              <a:rPr lang="en-US" sz="1600" dirty="0">
                <a:solidFill>
                  <a:srgbClr val="A89F96"/>
                </a:solidFill>
              </a:rPr>
              <a:t>Learn from data: analyse </a:t>
            </a:r>
            <a:r>
              <a:rPr lang="en-US" sz="1600" b="1" dirty="0">
                <a:solidFill>
                  <a:srgbClr val="A89F96"/>
                </a:solidFill>
              </a:rPr>
              <a:t>behaviours</a:t>
            </a:r>
          </a:p>
        </p:txBody>
      </p:sp>
      <p:grpSp>
        <p:nvGrpSpPr>
          <p:cNvPr id="77" name="Group 22"/>
          <p:cNvGrpSpPr>
            <a:grpSpLocks/>
          </p:cNvGrpSpPr>
          <p:nvPr/>
        </p:nvGrpSpPr>
        <p:grpSpPr bwMode="auto">
          <a:xfrm>
            <a:off x="786265" y="5462446"/>
            <a:ext cx="359953" cy="359953"/>
            <a:chOff x="37" y="-1"/>
            <a:chExt cx="726" cy="726"/>
          </a:xfrm>
        </p:grpSpPr>
        <p:sp>
          <p:nvSpPr>
            <p:cNvPr id="78" name="Oval 23"/>
            <p:cNvSpPr>
              <a:spLocks noChangeAspect="1"/>
            </p:cNvSpPr>
            <p:nvPr/>
          </p:nvSpPr>
          <p:spPr bwMode="auto">
            <a:xfrm>
              <a:off x="37" y="-1"/>
              <a:ext cx="726" cy="726"/>
            </a:xfrm>
            <a:prstGeom prst="ellipse">
              <a:avLst/>
            </a:prstGeom>
            <a:solidFill>
              <a:srgbClr val="007396"/>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400" dirty="0">
                <a:solidFill>
                  <a:srgbClr val="FFFFFF">
                    <a:lumMod val="65000"/>
                  </a:srgbClr>
                </a:solidFill>
                <a:latin typeface="Bauhaus 93" panose="04030905020B02020C02" pitchFamily="82" charset="0"/>
              </a:endParaRPr>
            </a:p>
          </p:txBody>
        </p:sp>
        <p:sp>
          <p:nvSpPr>
            <p:cNvPr id="79"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4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C</a:t>
              </a:r>
            </a:p>
          </p:txBody>
        </p:sp>
      </p:grpSp>
      <p:sp>
        <p:nvSpPr>
          <p:cNvPr id="86" name="CuadroTexto 85"/>
          <p:cNvSpPr txBox="1"/>
          <p:nvPr/>
        </p:nvSpPr>
        <p:spPr>
          <a:xfrm>
            <a:off x="1399837" y="5488554"/>
            <a:ext cx="4419800" cy="338554"/>
          </a:xfrm>
          <a:prstGeom prst="rect">
            <a:avLst/>
          </a:prstGeom>
          <a:noFill/>
        </p:spPr>
        <p:txBody>
          <a:bodyPr wrap="none" rtlCol="0">
            <a:spAutoFit/>
          </a:bodyPr>
          <a:lstStyle/>
          <a:p>
            <a:r>
              <a:rPr lang="en-US" sz="1600" dirty="0">
                <a:solidFill>
                  <a:srgbClr val="A89F96"/>
                </a:solidFill>
              </a:rPr>
              <a:t>Learn from data: identify </a:t>
            </a:r>
            <a:r>
              <a:rPr lang="en-US" sz="1600" b="1" dirty="0">
                <a:solidFill>
                  <a:srgbClr val="A89F96"/>
                </a:solidFill>
              </a:rPr>
              <a:t>patterns</a:t>
            </a:r>
            <a:r>
              <a:rPr lang="en-US" sz="1600" dirty="0">
                <a:solidFill>
                  <a:srgbClr val="A89F96"/>
                </a:solidFill>
              </a:rPr>
              <a:t> &amp; trends</a:t>
            </a:r>
          </a:p>
        </p:txBody>
      </p:sp>
      <p:sp>
        <p:nvSpPr>
          <p:cNvPr id="100" name="Content Placeholder 2"/>
          <p:cNvSpPr txBox="1">
            <a:spLocks/>
          </p:cNvSpPr>
          <p:nvPr/>
        </p:nvSpPr>
        <p:spPr>
          <a:xfrm>
            <a:off x="5956638" y="3939593"/>
            <a:ext cx="2346197" cy="349481"/>
          </a:xfrm>
          <a:prstGeom prst="rect">
            <a:avLst/>
          </a:prstGeom>
        </p:spPr>
        <p:txBody>
          <a:bodyPr vert="horz" lIns="91428" tIns="45715" rIns="91428" bIns="45715"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600" b="1" dirty="0">
                <a:solidFill>
                  <a:srgbClr val="000066"/>
                </a:solidFill>
              </a:rPr>
              <a:t>Impact:</a:t>
            </a:r>
          </a:p>
        </p:txBody>
      </p:sp>
      <p:grpSp>
        <p:nvGrpSpPr>
          <p:cNvPr id="127" name="Grupo 126"/>
          <p:cNvGrpSpPr/>
          <p:nvPr/>
        </p:nvGrpSpPr>
        <p:grpSpPr>
          <a:xfrm>
            <a:off x="6067206" y="4254332"/>
            <a:ext cx="4789117" cy="373012"/>
            <a:chOff x="6067995" y="4253806"/>
            <a:chExt cx="4789741" cy="373061"/>
          </a:xfrm>
        </p:grpSpPr>
        <p:sp>
          <p:nvSpPr>
            <p:cNvPr id="93" name="CuadroTexto 92"/>
            <p:cNvSpPr txBox="1"/>
            <p:nvPr/>
          </p:nvSpPr>
          <p:spPr>
            <a:xfrm>
              <a:off x="6739429" y="4271558"/>
              <a:ext cx="4118307" cy="355309"/>
            </a:xfrm>
            <a:prstGeom prst="rect">
              <a:avLst/>
            </a:prstGeom>
            <a:noFill/>
            <a:ln w="25400" cmpd="sng">
              <a:noFill/>
              <a:prstDash val="solid"/>
            </a:ln>
            <a:effectLst/>
            <a:scene3d>
              <a:camera prst="orthographicFront"/>
              <a:lightRig rig="threePt" dir="t"/>
            </a:scene3d>
            <a:sp3d>
              <a:bevelT w="0" h="0"/>
              <a:bevelB w="0" h="0"/>
            </a:sp3d>
          </p:spPr>
          <p:txBody>
            <a:bodyPr wrap="square" lIns="53993" tIns="53993" rIns="53993" bIns="53993" rtlCol="0">
              <a:spAutoFit/>
            </a:bodyPr>
            <a:lstStyle/>
            <a:p>
              <a:pPr>
                <a:buClr>
                  <a:srgbClr val="000066"/>
                </a:buClr>
              </a:pPr>
              <a:r>
                <a:rPr lang="en-US" sz="1600" b="1" dirty="0">
                  <a:solidFill>
                    <a:srgbClr val="A89F96"/>
                  </a:solidFill>
                </a:rPr>
                <a:t>Loss</a:t>
              </a:r>
              <a:r>
                <a:rPr lang="en-US" sz="1600" dirty="0">
                  <a:solidFill>
                    <a:srgbClr val="A89F96"/>
                  </a:solidFill>
                </a:rPr>
                <a:t>: reduce cost, improve prevention</a:t>
              </a:r>
            </a:p>
          </p:txBody>
        </p:sp>
        <p:grpSp>
          <p:nvGrpSpPr>
            <p:cNvPr id="101" name="Group 22"/>
            <p:cNvGrpSpPr>
              <a:grpSpLocks/>
            </p:cNvGrpSpPr>
            <p:nvPr/>
          </p:nvGrpSpPr>
          <p:grpSpPr bwMode="auto">
            <a:xfrm>
              <a:off x="6067995" y="4253806"/>
              <a:ext cx="360000" cy="360000"/>
              <a:chOff x="37" y="-1"/>
              <a:chExt cx="726" cy="726"/>
            </a:xfrm>
          </p:grpSpPr>
          <p:sp>
            <p:nvSpPr>
              <p:cNvPr id="102" name="Oval 23"/>
              <p:cNvSpPr>
                <a:spLocks noChangeAspect="1"/>
              </p:cNvSpPr>
              <p:nvPr/>
            </p:nvSpPr>
            <p:spPr bwMode="auto">
              <a:xfrm>
                <a:off x="37" y="-1"/>
                <a:ext cx="726" cy="726"/>
              </a:xfrm>
              <a:prstGeom prst="ellipse">
                <a:avLst/>
              </a:prstGeom>
              <a:solidFill>
                <a:srgbClr val="F69C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600" dirty="0">
                  <a:solidFill>
                    <a:srgbClr val="FFFFFF">
                      <a:lumMod val="65000"/>
                    </a:srgbClr>
                  </a:solidFill>
                </a:endParaRPr>
              </a:p>
            </p:txBody>
          </p:sp>
          <p:sp>
            <p:nvSpPr>
              <p:cNvPr id="103"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6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1</a:t>
                </a:r>
              </a:p>
            </p:txBody>
          </p:sp>
        </p:grpSp>
      </p:grpSp>
      <p:pic>
        <p:nvPicPr>
          <p:cNvPr id="118" name="Imagen 117"/>
          <p:cNvPicPr>
            <a:picLocks noChangeAspect="1"/>
          </p:cNvPicPr>
          <p:nvPr/>
        </p:nvPicPr>
        <p:blipFill>
          <a:blip r:embed="rId7"/>
          <a:stretch>
            <a:fillRect/>
          </a:stretch>
        </p:blipFill>
        <p:spPr>
          <a:xfrm>
            <a:off x="4875505" y="3823678"/>
            <a:ext cx="761961" cy="550817"/>
          </a:xfrm>
          <a:prstGeom prst="rect">
            <a:avLst/>
          </a:prstGeom>
        </p:spPr>
      </p:pic>
      <p:grpSp>
        <p:nvGrpSpPr>
          <p:cNvPr id="128" name="Grupo 127"/>
          <p:cNvGrpSpPr/>
          <p:nvPr/>
        </p:nvGrpSpPr>
        <p:grpSpPr>
          <a:xfrm>
            <a:off x="6067205" y="4706574"/>
            <a:ext cx="5042371" cy="373012"/>
            <a:chOff x="6067995" y="4714355"/>
            <a:chExt cx="4789741" cy="373061"/>
          </a:xfrm>
        </p:grpSpPr>
        <p:grpSp>
          <p:nvGrpSpPr>
            <p:cNvPr id="104" name="Group 22"/>
            <p:cNvGrpSpPr>
              <a:grpSpLocks/>
            </p:cNvGrpSpPr>
            <p:nvPr/>
          </p:nvGrpSpPr>
          <p:grpSpPr bwMode="auto">
            <a:xfrm>
              <a:off x="6067995" y="4714355"/>
              <a:ext cx="360000" cy="360000"/>
              <a:chOff x="37" y="-1"/>
              <a:chExt cx="726" cy="726"/>
            </a:xfrm>
          </p:grpSpPr>
          <p:sp>
            <p:nvSpPr>
              <p:cNvPr id="105" name="Oval 23"/>
              <p:cNvSpPr>
                <a:spLocks noChangeAspect="1"/>
              </p:cNvSpPr>
              <p:nvPr/>
            </p:nvSpPr>
            <p:spPr bwMode="auto">
              <a:xfrm>
                <a:off x="37" y="-1"/>
                <a:ext cx="726" cy="726"/>
              </a:xfrm>
              <a:prstGeom prst="ellipse">
                <a:avLst/>
              </a:prstGeom>
              <a:solidFill>
                <a:srgbClr val="F69C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600" dirty="0">
                  <a:solidFill>
                    <a:srgbClr val="FFFFFF">
                      <a:lumMod val="65000"/>
                    </a:srgbClr>
                  </a:solidFill>
                  <a:latin typeface="Bauhaus 93" panose="04030905020B02020C02" pitchFamily="82" charset="0"/>
                </a:endParaRPr>
              </a:p>
            </p:txBody>
          </p:sp>
          <p:sp>
            <p:nvSpPr>
              <p:cNvPr id="106"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6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2</a:t>
                </a:r>
              </a:p>
            </p:txBody>
          </p:sp>
        </p:grpSp>
        <p:sp>
          <p:nvSpPr>
            <p:cNvPr id="119" name="CuadroTexto 118"/>
            <p:cNvSpPr txBox="1"/>
            <p:nvPr/>
          </p:nvSpPr>
          <p:spPr>
            <a:xfrm>
              <a:off x="6723787" y="4732107"/>
              <a:ext cx="4133949" cy="355309"/>
            </a:xfrm>
            <a:prstGeom prst="rect">
              <a:avLst/>
            </a:prstGeom>
            <a:noFill/>
            <a:ln w="25400" cmpd="sng">
              <a:noFill/>
              <a:prstDash val="solid"/>
            </a:ln>
            <a:effectLst/>
            <a:scene3d>
              <a:camera prst="orthographicFront"/>
              <a:lightRig rig="threePt" dir="t"/>
            </a:scene3d>
            <a:sp3d>
              <a:bevelT w="0" h="0"/>
              <a:bevelB w="0" h="0"/>
            </a:sp3d>
          </p:spPr>
          <p:txBody>
            <a:bodyPr wrap="square" lIns="53993" tIns="53993" rIns="53993" bIns="53993" rtlCol="0">
              <a:spAutoFit/>
            </a:bodyPr>
            <a:lstStyle/>
            <a:p>
              <a:pPr>
                <a:buClr>
                  <a:srgbClr val="000066"/>
                </a:buClr>
              </a:pPr>
              <a:r>
                <a:rPr lang="en-US" sz="1600" b="1" dirty="0">
                  <a:solidFill>
                    <a:srgbClr val="A89F96"/>
                  </a:solidFill>
                </a:rPr>
                <a:t>Risk</a:t>
              </a:r>
              <a:r>
                <a:rPr lang="en-US" sz="1600" dirty="0">
                  <a:solidFill>
                    <a:srgbClr val="A89F96"/>
                  </a:solidFill>
                </a:rPr>
                <a:t>:  improve risk management and safety</a:t>
              </a:r>
            </a:p>
          </p:txBody>
        </p:sp>
      </p:grpSp>
      <p:grpSp>
        <p:nvGrpSpPr>
          <p:cNvPr id="130" name="Grupo 129"/>
          <p:cNvGrpSpPr/>
          <p:nvPr/>
        </p:nvGrpSpPr>
        <p:grpSpPr>
          <a:xfrm>
            <a:off x="6067206" y="5611056"/>
            <a:ext cx="4789117" cy="373012"/>
            <a:chOff x="6067995" y="5617135"/>
            <a:chExt cx="4789741" cy="373061"/>
          </a:xfrm>
        </p:grpSpPr>
        <p:grpSp>
          <p:nvGrpSpPr>
            <p:cNvPr id="107" name="Group 22"/>
            <p:cNvGrpSpPr>
              <a:grpSpLocks/>
            </p:cNvGrpSpPr>
            <p:nvPr/>
          </p:nvGrpSpPr>
          <p:grpSpPr bwMode="auto">
            <a:xfrm>
              <a:off x="6067995" y="5617135"/>
              <a:ext cx="360000" cy="360000"/>
              <a:chOff x="3528" y="610"/>
              <a:chExt cx="726" cy="726"/>
            </a:xfrm>
          </p:grpSpPr>
          <p:sp>
            <p:nvSpPr>
              <p:cNvPr id="108" name="Oval 23"/>
              <p:cNvSpPr>
                <a:spLocks noChangeAspect="1"/>
              </p:cNvSpPr>
              <p:nvPr/>
            </p:nvSpPr>
            <p:spPr bwMode="auto">
              <a:xfrm>
                <a:off x="3528" y="610"/>
                <a:ext cx="726" cy="726"/>
              </a:xfrm>
              <a:prstGeom prst="ellipse">
                <a:avLst/>
              </a:prstGeom>
              <a:solidFill>
                <a:srgbClr val="F69C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600" dirty="0">
                  <a:solidFill>
                    <a:srgbClr val="FFFFFF">
                      <a:lumMod val="65000"/>
                    </a:srgbClr>
                  </a:solidFill>
                  <a:latin typeface="Bauhaus 93" panose="04030905020B02020C02" pitchFamily="82" charset="0"/>
                </a:endParaRPr>
              </a:p>
            </p:txBody>
          </p:sp>
          <p:sp>
            <p:nvSpPr>
              <p:cNvPr id="109" name="Rectangle 24"/>
              <p:cNvSpPr>
                <a:spLocks/>
              </p:cNvSpPr>
              <p:nvPr/>
            </p:nvSpPr>
            <p:spPr bwMode="auto">
              <a:xfrm>
                <a:off x="3635" y="784"/>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6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4</a:t>
                </a:r>
              </a:p>
            </p:txBody>
          </p:sp>
        </p:grpSp>
        <p:sp>
          <p:nvSpPr>
            <p:cNvPr id="120" name="CuadroTexto 119"/>
            <p:cNvSpPr txBox="1"/>
            <p:nvPr/>
          </p:nvSpPr>
          <p:spPr>
            <a:xfrm>
              <a:off x="6739429" y="5634887"/>
              <a:ext cx="4118307" cy="355309"/>
            </a:xfrm>
            <a:prstGeom prst="rect">
              <a:avLst/>
            </a:prstGeom>
            <a:noFill/>
            <a:ln w="25400" cmpd="sng">
              <a:noFill/>
              <a:prstDash val="solid"/>
            </a:ln>
            <a:effectLst/>
            <a:scene3d>
              <a:camera prst="orthographicFront"/>
              <a:lightRig rig="threePt" dir="t"/>
            </a:scene3d>
            <a:sp3d>
              <a:bevelT w="0" h="0"/>
              <a:bevelB w="0" h="0"/>
            </a:sp3d>
          </p:spPr>
          <p:txBody>
            <a:bodyPr wrap="square" lIns="53993" tIns="53993" rIns="53993" bIns="53993" rtlCol="0">
              <a:spAutoFit/>
            </a:bodyPr>
            <a:lstStyle/>
            <a:p>
              <a:pPr>
                <a:buClr>
                  <a:srgbClr val="000066"/>
                </a:buClr>
              </a:pPr>
              <a:r>
                <a:rPr lang="en-US" sz="1600" b="1" dirty="0">
                  <a:solidFill>
                    <a:srgbClr val="A89F96"/>
                  </a:solidFill>
                </a:rPr>
                <a:t>Pricing</a:t>
              </a:r>
              <a:r>
                <a:rPr lang="en-US" sz="1600" dirty="0">
                  <a:solidFill>
                    <a:srgbClr val="A89F96"/>
                  </a:solidFill>
                </a:rPr>
                <a:t>: enhance and improve accuracy</a:t>
              </a:r>
            </a:p>
          </p:txBody>
        </p:sp>
      </p:grpSp>
      <p:grpSp>
        <p:nvGrpSpPr>
          <p:cNvPr id="129" name="Grupo 128"/>
          <p:cNvGrpSpPr/>
          <p:nvPr/>
        </p:nvGrpSpPr>
        <p:grpSpPr>
          <a:xfrm>
            <a:off x="6067206" y="5158814"/>
            <a:ext cx="4789117" cy="373012"/>
            <a:chOff x="6067995" y="5162692"/>
            <a:chExt cx="4789741" cy="373061"/>
          </a:xfrm>
        </p:grpSpPr>
        <p:grpSp>
          <p:nvGrpSpPr>
            <p:cNvPr id="110" name="Group 22"/>
            <p:cNvGrpSpPr>
              <a:grpSpLocks/>
            </p:cNvGrpSpPr>
            <p:nvPr/>
          </p:nvGrpSpPr>
          <p:grpSpPr bwMode="auto">
            <a:xfrm>
              <a:off x="6067995" y="5162692"/>
              <a:ext cx="360000" cy="360000"/>
              <a:chOff x="37" y="-1"/>
              <a:chExt cx="726" cy="726"/>
            </a:xfrm>
          </p:grpSpPr>
          <p:sp>
            <p:nvSpPr>
              <p:cNvPr id="111" name="Oval 23"/>
              <p:cNvSpPr>
                <a:spLocks noChangeAspect="1"/>
              </p:cNvSpPr>
              <p:nvPr/>
            </p:nvSpPr>
            <p:spPr bwMode="auto">
              <a:xfrm>
                <a:off x="37" y="-1"/>
                <a:ext cx="726" cy="726"/>
              </a:xfrm>
              <a:prstGeom prst="ellipse">
                <a:avLst/>
              </a:prstGeom>
              <a:solidFill>
                <a:srgbClr val="F69C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600" dirty="0">
                  <a:solidFill>
                    <a:srgbClr val="FFFFFF">
                      <a:lumMod val="65000"/>
                    </a:srgbClr>
                  </a:solidFill>
                  <a:latin typeface="Bauhaus 93" panose="04030905020B02020C02" pitchFamily="82" charset="0"/>
                </a:endParaRPr>
              </a:p>
            </p:txBody>
          </p:sp>
          <p:sp>
            <p:nvSpPr>
              <p:cNvPr id="112"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6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3</a:t>
                </a:r>
              </a:p>
            </p:txBody>
          </p:sp>
        </p:grpSp>
        <p:sp>
          <p:nvSpPr>
            <p:cNvPr id="121" name="CuadroTexto 120"/>
            <p:cNvSpPr txBox="1"/>
            <p:nvPr/>
          </p:nvSpPr>
          <p:spPr>
            <a:xfrm>
              <a:off x="6739429" y="5180444"/>
              <a:ext cx="4118307" cy="355309"/>
            </a:xfrm>
            <a:prstGeom prst="rect">
              <a:avLst/>
            </a:prstGeom>
            <a:noFill/>
            <a:ln w="25400" cmpd="sng">
              <a:noFill/>
              <a:prstDash val="solid"/>
            </a:ln>
            <a:effectLst/>
            <a:scene3d>
              <a:camera prst="orthographicFront"/>
              <a:lightRig rig="threePt" dir="t"/>
            </a:scene3d>
            <a:sp3d>
              <a:bevelT w="0" h="0"/>
              <a:bevelB w="0" h="0"/>
            </a:sp3d>
          </p:spPr>
          <p:txBody>
            <a:bodyPr wrap="square" lIns="53993" tIns="53993" rIns="53993" bIns="53993" rtlCol="0">
              <a:spAutoFit/>
            </a:bodyPr>
            <a:lstStyle/>
            <a:p>
              <a:pPr>
                <a:buClr>
                  <a:srgbClr val="000066"/>
                </a:buClr>
              </a:pPr>
              <a:r>
                <a:rPr lang="en-US" sz="1600" b="1" dirty="0">
                  <a:solidFill>
                    <a:srgbClr val="A89F96"/>
                  </a:solidFill>
                </a:rPr>
                <a:t>Underwriting</a:t>
              </a:r>
              <a:r>
                <a:rPr lang="en-US" sz="1600" dirty="0">
                  <a:solidFill>
                    <a:srgbClr val="A89F96"/>
                  </a:solidFill>
                </a:rPr>
                <a:t>:  improve accuracy</a:t>
              </a:r>
            </a:p>
          </p:txBody>
        </p:sp>
      </p:grpSp>
      <p:grpSp>
        <p:nvGrpSpPr>
          <p:cNvPr id="131" name="Grupo 130"/>
          <p:cNvGrpSpPr/>
          <p:nvPr/>
        </p:nvGrpSpPr>
        <p:grpSpPr>
          <a:xfrm>
            <a:off x="6067206" y="6063295"/>
            <a:ext cx="6023137" cy="373012"/>
            <a:chOff x="6067995" y="6063649"/>
            <a:chExt cx="6023921" cy="373061"/>
          </a:xfrm>
        </p:grpSpPr>
        <p:grpSp>
          <p:nvGrpSpPr>
            <p:cNvPr id="115" name="Group 22"/>
            <p:cNvGrpSpPr>
              <a:grpSpLocks/>
            </p:cNvGrpSpPr>
            <p:nvPr/>
          </p:nvGrpSpPr>
          <p:grpSpPr bwMode="auto">
            <a:xfrm>
              <a:off x="6067995" y="6063649"/>
              <a:ext cx="360000" cy="360000"/>
              <a:chOff x="37" y="-1"/>
              <a:chExt cx="726" cy="726"/>
            </a:xfrm>
          </p:grpSpPr>
          <p:sp>
            <p:nvSpPr>
              <p:cNvPr id="116" name="Oval 23"/>
              <p:cNvSpPr>
                <a:spLocks noChangeAspect="1"/>
              </p:cNvSpPr>
              <p:nvPr/>
            </p:nvSpPr>
            <p:spPr bwMode="auto">
              <a:xfrm>
                <a:off x="37" y="-1"/>
                <a:ext cx="726" cy="726"/>
              </a:xfrm>
              <a:prstGeom prst="ellipse">
                <a:avLst/>
              </a:prstGeom>
              <a:solidFill>
                <a:srgbClr val="F69C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600" dirty="0">
                  <a:solidFill>
                    <a:srgbClr val="FFFFFF">
                      <a:lumMod val="65000"/>
                    </a:srgbClr>
                  </a:solidFill>
                </a:endParaRPr>
              </a:p>
            </p:txBody>
          </p:sp>
          <p:sp>
            <p:nvSpPr>
              <p:cNvPr id="117" name="Rectangle 24"/>
              <p:cNvSpPr>
                <a:spLocks/>
              </p:cNvSpPr>
              <p:nvPr/>
            </p:nvSpPr>
            <p:spPr bwMode="auto">
              <a:xfrm>
                <a:off x="144" y="173"/>
                <a:ext cx="552" cy="448"/>
              </a:xfrm>
              <a:prstGeom prst="rect">
                <a:avLst/>
              </a:prstGeom>
              <a:no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pPr>
                <a:r>
                  <a:rPr lang="en-US" altLang="id-ID" sz="1600" dirty="0">
                    <a:solidFill>
                      <a:srgbClr val="FFFFFF">
                        <a:lumMod val="95000"/>
                      </a:srgbClr>
                    </a:solidFill>
                    <a:latin typeface="Frutiger 55 Roman"/>
                    <a:ea typeface="MS PGothic" panose="020B0600070205080204" pitchFamily="34" charset="-128"/>
                    <a:cs typeface="Arial" panose="020B0604020202020204" pitchFamily="34" charset="0"/>
                    <a:sym typeface="Bebas Neue" panose="020B0606020202050201" pitchFamily="34" charset="0"/>
                  </a:rPr>
                  <a:t>5</a:t>
                </a:r>
              </a:p>
            </p:txBody>
          </p:sp>
        </p:grpSp>
        <p:sp>
          <p:nvSpPr>
            <p:cNvPr id="122" name="CuadroTexto 121"/>
            <p:cNvSpPr txBox="1"/>
            <p:nvPr/>
          </p:nvSpPr>
          <p:spPr>
            <a:xfrm>
              <a:off x="6739429" y="6081401"/>
              <a:ext cx="5352487" cy="355309"/>
            </a:xfrm>
            <a:prstGeom prst="rect">
              <a:avLst/>
            </a:prstGeom>
            <a:noFill/>
            <a:ln w="25400" cmpd="sng">
              <a:noFill/>
              <a:prstDash val="solid"/>
            </a:ln>
            <a:effectLst/>
            <a:scene3d>
              <a:camera prst="orthographicFront"/>
              <a:lightRig rig="threePt" dir="t"/>
            </a:scene3d>
            <a:sp3d>
              <a:bevelT w="0" h="0"/>
              <a:bevelB w="0" h="0"/>
            </a:sp3d>
          </p:spPr>
          <p:txBody>
            <a:bodyPr wrap="square" lIns="53993" tIns="53993" rIns="53993" bIns="53993" rtlCol="0">
              <a:spAutoFit/>
            </a:bodyPr>
            <a:lstStyle/>
            <a:p>
              <a:pPr>
                <a:buClr>
                  <a:srgbClr val="000066"/>
                </a:buClr>
              </a:pPr>
              <a:r>
                <a:rPr lang="en-US" sz="1600" b="1" dirty="0">
                  <a:solidFill>
                    <a:srgbClr val="A89F96"/>
                  </a:solidFill>
                </a:rPr>
                <a:t>Claims</a:t>
              </a:r>
              <a:r>
                <a:rPr lang="en-US" sz="1600" dirty="0">
                  <a:solidFill>
                    <a:srgbClr val="A89F96"/>
                  </a:solidFill>
                </a:rPr>
                <a:t>: minimize frequency, severity, reduce fraud</a:t>
              </a:r>
            </a:p>
          </p:txBody>
        </p:sp>
      </p:grpSp>
      <p:pic>
        <p:nvPicPr>
          <p:cNvPr id="132" name="Imagen 131"/>
          <p:cNvPicPr>
            <a:picLocks noChangeAspect="1"/>
          </p:cNvPicPr>
          <p:nvPr/>
        </p:nvPicPr>
        <p:blipFill>
          <a:blip r:embed="rId8"/>
          <a:stretch>
            <a:fillRect/>
          </a:stretch>
        </p:blipFill>
        <p:spPr>
          <a:xfrm>
            <a:off x="10652190" y="3747225"/>
            <a:ext cx="766513" cy="704697"/>
          </a:xfrm>
          <a:prstGeom prst="rect">
            <a:avLst/>
          </a:prstGeom>
        </p:spPr>
      </p:pic>
      <p:pic>
        <p:nvPicPr>
          <p:cNvPr id="87" name="Picture 2" descr="Image result for intu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38539" y="221215"/>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88" name="Rectangle 87"/>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851291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984903"/>
            <a:ext cx="12192000" cy="888194"/>
          </a:xfrm>
          <a:solidFill>
            <a:schemeClr val="tx1"/>
          </a:solidFill>
        </p:spPr>
        <p:txBody>
          <a:bodyPr anchor="ctr">
            <a:normAutofit/>
          </a:bodyPr>
          <a:lstStyle/>
          <a:p>
            <a:pPr marL="0" indent="0" algn="ctr">
              <a:buNone/>
            </a:pPr>
            <a:r>
              <a:rPr lang="en-GB" sz="3200" b="1" dirty="0" err="1">
                <a:solidFill>
                  <a:schemeClr val="bg1"/>
                </a:solidFill>
              </a:rPr>
              <a:t>IoT</a:t>
            </a:r>
            <a:r>
              <a:rPr lang="en-GB" sz="3200" b="1" dirty="0">
                <a:solidFill>
                  <a:schemeClr val="bg1"/>
                </a:solidFill>
              </a:rPr>
              <a:t> and commercial buildings</a:t>
            </a:r>
          </a:p>
        </p:txBody>
      </p:sp>
      <p:pic>
        <p:nvPicPr>
          <p:cNvPr id="3"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5070" y="256784"/>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59635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2"/>
            </p:custDataLst>
            <p:extLst/>
          </p:nvPr>
        </p:nvGraphicFramePr>
        <p:xfrm>
          <a:off x="2118" y="2036"/>
          <a:ext cx="2116" cy="1587"/>
        </p:xfrm>
        <a:graphic>
          <a:graphicData uri="http://schemas.openxmlformats.org/presentationml/2006/ole">
            <mc:AlternateContent xmlns:mc="http://schemas.openxmlformats.org/markup-compatibility/2006">
              <mc:Choice xmlns:v="urn:schemas-microsoft-com:vml" Requires="v">
                <p:oleObj spid="_x0000_s24684"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2118" y="2036"/>
                        <a:ext cx="2116" cy="1587"/>
                      </a:xfrm>
                      <a:prstGeom prst="rect">
                        <a:avLst/>
                      </a:prstGeom>
                    </p:spPr>
                  </p:pic>
                </p:oleObj>
              </mc:Fallback>
            </mc:AlternateContent>
          </a:graphicData>
        </a:graphic>
      </p:graphicFrame>
      <p:sp>
        <p:nvSpPr>
          <p:cNvPr id="12" name="Content Placeholder 11"/>
          <p:cNvSpPr>
            <a:spLocks noGrp="1"/>
          </p:cNvSpPr>
          <p:nvPr>
            <p:ph sz="quarter" idx="21"/>
          </p:nvPr>
        </p:nvSpPr>
        <p:spPr>
          <a:ln>
            <a:noFill/>
          </a:ln>
        </p:spPr>
        <p:txBody>
          <a:bodyPr/>
          <a:lstStyle/>
          <a:p>
            <a:pPr>
              <a:buNone/>
            </a:pPr>
            <a:r>
              <a:rPr lang="en-US" b="0" dirty="0"/>
              <a:t>EXAMPLE: </a:t>
            </a:r>
            <a:r>
              <a:rPr lang="en-US" dirty="0">
                <a:solidFill>
                  <a:schemeClr val="accent3"/>
                </a:solidFill>
              </a:rPr>
              <a:t>Commercial BUILDING Telematics </a:t>
            </a:r>
            <a:r>
              <a:rPr lang="en-US" dirty="0"/>
              <a:t>prototype</a:t>
            </a:r>
          </a:p>
        </p:txBody>
      </p:sp>
      <p:sp>
        <p:nvSpPr>
          <p:cNvPr id="9" name="Title 8"/>
          <p:cNvSpPr>
            <a:spLocks noGrp="1"/>
          </p:cNvSpPr>
          <p:nvPr>
            <p:ph type="title"/>
          </p:nvPr>
        </p:nvSpPr>
        <p:spPr>
          <a:xfrm>
            <a:off x="395949" y="346002"/>
            <a:ext cx="9058036" cy="358975"/>
          </a:xfrm>
          <a:noFill/>
          <a:ln w="9525" algn="ctr">
            <a:noFill/>
            <a:miter lim="800000"/>
            <a:headEnd/>
            <a:tailEnd/>
          </a:ln>
          <a:effectLst/>
        </p:spPr>
        <p:txBody>
          <a:bodyPr vert="horz" wrap="square" lIns="0" tIns="0" rIns="0" bIns="0" numCol="1" anchor="t" anchorCtr="0" compatLnSpc="1">
            <a:prstTxWarp prst="textNoShape">
              <a:avLst/>
            </a:prstTxWarp>
          </a:bodyPr>
          <a:lstStyle/>
          <a:p>
            <a:pPr indent="-1439772" defTabSz="1439772"/>
            <a:r>
              <a:rPr lang="en-US" dirty="0"/>
              <a:t>We are running fast pilots to develop a building telematics solution together with customers in an iterative way</a:t>
            </a:r>
          </a:p>
        </p:txBody>
      </p:sp>
      <p:pic>
        <p:nvPicPr>
          <p:cNvPr id="7" name="Picture 12"/>
          <p:cNvPicPr>
            <a:picLocks noChangeAspect="1"/>
          </p:cNvPicPr>
          <p:nvPr/>
        </p:nvPicPr>
        <p:blipFill rotWithShape="1">
          <a:blip r:embed="rId7">
            <a:extLst>
              <a:ext uri="{28A0092B-C50C-407E-A947-70E740481C1C}">
                <a14:useLocalDpi xmlns:a14="http://schemas.microsoft.com/office/drawing/2010/main" val="0"/>
              </a:ext>
            </a:extLst>
          </a:blip>
          <a:srcRect t="24645" r="6306"/>
          <a:stretch/>
        </p:blipFill>
        <p:spPr>
          <a:xfrm>
            <a:off x="364297" y="2754522"/>
            <a:ext cx="11347596" cy="3419935"/>
          </a:xfrm>
          <a:prstGeom prst="rect">
            <a:avLst/>
          </a:prstGeom>
        </p:spPr>
      </p:pic>
      <p:sp>
        <p:nvSpPr>
          <p:cNvPr id="8" name="Rectangle 18"/>
          <p:cNvSpPr/>
          <p:nvPr/>
        </p:nvSpPr>
        <p:spPr bwMode="auto">
          <a:xfrm>
            <a:off x="3360053" y="2097025"/>
            <a:ext cx="2159959" cy="657496"/>
          </a:xfrm>
          <a:prstGeom prst="rect">
            <a:avLst/>
          </a:prstGeom>
          <a:solidFill>
            <a:srgbClr val="0D5FB4"/>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503935" bIns="45715" numCol="1" spcCol="0" rtlCol="0" fromWordArt="0" anchor="ctr" anchorCtr="0" forceAA="0" compatLnSpc="1">
            <a:prstTxWarp prst="textNoShape">
              <a:avLst/>
            </a:prstTxWarp>
            <a:noAutofit/>
          </a:bodyPr>
          <a:lstStyle/>
          <a:p>
            <a:pPr fontAlgn="base">
              <a:spcBef>
                <a:spcPct val="0"/>
              </a:spcBef>
              <a:spcAft>
                <a:spcPct val="0"/>
              </a:spcAft>
            </a:pPr>
            <a:r>
              <a:rPr lang="en-GB" sz="1000" b="1" dirty="0">
                <a:solidFill>
                  <a:srgbClr val="FFFFFF"/>
                </a:solidFill>
                <a:cs typeface="Segoe UI Semibold" panose="020B0702040204020203" pitchFamily="34" charset="0"/>
              </a:rPr>
              <a:t>Data capture </a:t>
            </a:r>
            <a:r>
              <a:rPr lang="en-GB" sz="1000" dirty="0">
                <a:solidFill>
                  <a:srgbClr val="FFFFFF"/>
                </a:solidFill>
                <a:cs typeface="Segoe UI Semibold" panose="020B0702040204020203" pitchFamily="34" charset="0"/>
              </a:rPr>
              <a:t>from internal building </a:t>
            </a:r>
            <a:br>
              <a:rPr lang="en-GB" sz="1000" dirty="0">
                <a:solidFill>
                  <a:srgbClr val="FFFFFF"/>
                </a:solidFill>
                <a:cs typeface="Segoe UI Semibold" panose="020B0702040204020203" pitchFamily="34" charset="0"/>
              </a:rPr>
            </a:br>
            <a:r>
              <a:rPr lang="en-GB" sz="1000" dirty="0">
                <a:solidFill>
                  <a:srgbClr val="FFFFFF"/>
                </a:solidFill>
                <a:cs typeface="Segoe UI Semibold" panose="020B0702040204020203" pitchFamily="34" charset="0"/>
              </a:rPr>
              <a:t>infrastructure networks</a:t>
            </a:r>
            <a:endParaRPr lang="en-GB" sz="1000" dirty="0">
              <a:solidFill>
                <a:srgbClr val="000066"/>
              </a:solidFill>
            </a:endParaRPr>
          </a:p>
        </p:txBody>
      </p:sp>
      <p:sp>
        <p:nvSpPr>
          <p:cNvPr id="10" name="Rectangle 22"/>
          <p:cNvSpPr/>
          <p:nvPr/>
        </p:nvSpPr>
        <p:spPr bwMode="auto">
          <a:xfrm>
            <a:off x="5664008" y="2097025"/>
            <a:ext cx="1511971" cy="657496"/>
          </a:xfrm>
          <a:prstGeom prst="rect">
            <a:avLst/>
          </a:prstGeom>
          <a:solidFill>
            <a:srgbClr val="0B84D0"/>
          </a:solidFill>
          <a:ln w="9525" cap="flat" cmpd="sng" algn="ctr">
            <a:noFill/>
            <a:prstDash val="solid"/>
            <a:round/>
            <a:headEnd type="none" w="med" len="med"/>
            <a:tailEnd type="none" w="med" len="med"/>
          </a:ln>
          <a:effectLst/>
        </p:spPr>
        <p:txBody>
          <a:bodyPr rot="0" spcFirstLastPara="0" vertOverflow="overflow" horzOverflow="overflow" vert="horz" wrap="square" lIns="35995" tIns="45715" rIns="0" bIns="45715" numCol="1" spcCol="0" rtlCol="0" fromWordArt="0" anchor="ctr" anchorCtr="0" forceAA="0" compatLnSpc="1">
            <a:prstTxWarp prst="textNoShape">
              <a:avLst/>
            </a:prstTxWarp>
            <a:noAutofit/>
          </a:bodyPr>
          <a:lstStyle/>
          <a:p>
            <a:pPr fontAlgn="base">
              <a:spcBef>
                <a:spcPct val="0"/>
              </a:spcBef>
              <a:spcAft>
                <a:spcPct val="0"/>
              </a:spcAft>
            </a:pPr>
            <a:r>
              <a:rPr lang="en-GB" sz="1000" b="1" dirty="0">
                <a:solidFill>
                  <a:srgbClr val="FFFFFF"/>
                </a:solidFill>
                <a:cs typeface="Segoe UI Semibold" panose="020B0702040204020203" pitchFamily="34" charset="0"/>
              </a:rPr>
              <a:t>Connecting</a:t>
            </a:r>
            <a:r>
              <a:rPr lang="en-GB" sz="1000" dirty="0">
                <a:solidFill>
                  <a:srgbClr val="FFFFFF"/>
                </a:solidFill>
                <a:cs typeface="Segoe UI Semibold" panose="020B0702040204020203" pitchFamily="34" charset="0"/>
              </a:rPr>
              <a:t> Insured</a:t>
            </a:r>
            <a:br>
              <a:rPr lang="en-GB" sz="1000" dirty="0">
                <a:solidFill>
                  <a:srgbClr val="FFFFFF"/>
                </a:solidFill>
                <a:cs typeface="Segoe UI Semibold" panose="020B0702040204020203" pitchFamily="34" charset="0"/>
              </a:rPr>
            </a:br>
            <a:r>
              <a:rPr lang="en-GB" sz="1000" dirty="0">
                <a:solidFill>
                  <a:srgbClr val="FFFFFF"/>
                </a:solidFill>
                <a:cs typeface="Segoe UI Semibold" panose="020B0702040204020203" pitchFamily="34" charset="0"/>
              </a:rPr>
              <a:t>Commercial Buildings</a:t>
            </a:r>
          </a:p>
        </p:txBody>
      </p:sp>
      <p:sp>
        <p:nvSpPr>
          <p:cNvPr id="11" name="Rectangle 24"/>
          <p:cNvSpPr/>
          <p:nvPr/>
        </p:nvSpPr>
        <p:spPr bwMode="auto">
          <a:xfrm>
            <a:off x="7319978" y="2097025"/>
            <a:ext cx="3059941" cy="657496"/>
          </a:xfrm>
          <a:prstGeom prst="rect">
            <a:avLst/>
          </a:prstGeom>
          <a:solidFill>
            <a:srgbClr val="0B84D0"/>
          </a:solidFill>
          <a:ln w="9525" cap="flat" cmpd="sng" algn="ctr">
            <a:noFill/>
            <a:prstDash val="solid"/>
            <a:round/>
            <a:headEnd type="none" w="med" len="med"/>
            <a:tailEnd type="none" w="med" len="med"/>
          </a:ln>
          <a:effectLst/>
        </p:spPr>
        <p:txBody>
          <a:bodyPr rot="0" spcFirstLastPara="0" vertOverflow="overflow" horzOverflow="overflow" vert="horz" wrap="square" lIns="35995" tIns="45715" rIns="107985" bIns="45715" numCol="1" spcCol="0" rtlCol="0" fromWordArt="0" anchor="ctr" anchorCtr="0" forceAA="0" compatLnSpc="1">
            <a:prstTxWarp prst="textNoShape">
              <a:avLst/>
            </a:prstTxWarp>
            <a:noAutofit/>
          </a:bodyPr>
          <a:lstStyle/>
          <a:p>
            <a:pPr fontAlgn="base">
              <a:spcBef>
                <a:spcPct val="0"/>
              </a:spcBef>
              <a:spcAft>
                <a:spcPct val="0"/>
              </a:spcAft>
            </a:pPr>
            <a:r>
              <a:rPr lang="en-GB" sz="1000" b="1" dirty="0">
                <a:solidFill>
                  <a:srgbClr val="FFFFFF"/>
                </a:solidFill>
                <a:cs typeface="Segoe UI Semibold" panose="020B0702040204020203" pitchFamily="34" charset="0"/>
              </a:rPr>
              <a:t>Notification service </a:t>
            </a:r>
            <a:r>
              <a:rPr lang="en-GB" sz="1000" dirty="0">
                <a:solidFill>
                  <a:srgbClr val="FFFFFF"/>
                </a:solidFill>
                <a:cs typeface="Segoe UI Semibold" panose="020B0702040204020203" pitchFamily="34" charset="0"/>
              </a:rPr>
              <a:t>to reduce claim risk and improve health &amp; safety</a:t>
            </a:r>
          </a:p>
        </p:txBody>
      </p:sp>
      <p:sp>
        <p:nvSpPr>
          <p:cNvPr id="13" name="Rectangle 25"/>
          <p:cNvSpPr/>
          <p:nvPr/>
        </p:nvSpPr>
        <p:spPr bwMode="auto">
          <a:xfrm>
            <a:off x="10523916" y="2097025"/>
            <a:ext cx="1511971" cy="657496"/>
          </a:xfrm>
          <a:prstGeom prst="rect">
            <a:avLst/>
          </a:prstGeom>
          <a:solidFill>
            <a:srgbClr val="00AEEF"/>
          </a:solidFill>
          <a:ln w="9525" cap="flat" cmpd="sng" algn="ctr">
            <a:noFill/>
            <a:prstDash val="solid"/>
            <a:round/>
            <a:headEnd type="none" w="med" len="med"/>
            <a:tailEnd type="none" w="med" len="med"/>
          </a:ln>
          <a:effectLst/>
        </p:spPr>
        <p:txBody>
          <a:bodyPr rot="0" spcFirstLastPara="0" vertOverflow="overflow" horzOverflow="overflow" vert="horz" wrap="square" lIns="35995" tIns="45715" rIns="0" bIns="45715" numCol="1" spcCol="0" rtlCol="0" fromWordArt="0" anchor="ctr" anchorCtr="0" forceAA="0" compatLnSpc="1">
            <a:prstTxWarp prst="textNoShape">
              <a:avLst/>
            </a:prstTxWarp>
            <a:noAutofit/>
          </a:bodyPr>
          <a:lstStyle/>
          <a:p>
            <a:pPr fontAlgn="base">
              <a:spcBef>
                <a:spcPct val="0"/>
              </a:spcBef>
              <a:spcAft>
                <a:spcPct val="0"/>
              </a:spcAft>
            </a:pPr>
            <a:r>
              <a:rPr lang="en-GB" sz="1000" b="1" dirty="0">
                <a:solidFill>
                  <a:srgbClr val="FFFFFF"/>
                </a:solidFill>
                <a:cs typeface="Segoe UI Semibold" panose="020B0702040204020203" pitchFamily="34" charset="0"/>
              </a:rPr>
              <a:t>Periodic reports </a:t>
            </a:r>
            <a:r>
              <a:rPr lang="en-GB" sz="1000" dirty="0">
                <a:solidFill>
                  <a:srgbClr val="FFFFFF"/>
                </a:solidFill>
                <a:cs typeface="Segoe UI Semibold" panose="020B0702040204020203" pitchFamily="34" charset="0"/>
              </a:rPr>
              <a:t>to improve maintenance and underwriting</a:t>
            </a:r>
          </a:p>
        </p:txBody>
      </p:sp>
      <p:sp>
        <p:nvSpPr>
          <p:cNvPr id="4" name="Rechteck 3"/>
          <p:cNvSpPr/>
          <p:nvPr/>
        </p:nvSpPr>
        <p:spPr bwMode="auto">
          <a:xfrm>
            <a:off x="410348" y="2097025"/>
            <a:ext cx="2949705" cy="4211920"/>
          </a:xfrm>
          <a:prstGeom prst="rect">
            <a:avLst/>
          </a:prstGeom>
          <a:solidFill>
            <a:srgbClr val="FFFFFF"/>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defTabSz="914256" fontAlgn="base">
              <a:spcBef>
                <a:spcPct val="0"/>
              </a:spcBef>
              <a:spcAft>
                <a:spcPct val="0"/>
              </a:spcAft>
            </a:pPr>
            <a:endParaRPr lang="en-US" sz="2000" dirty="0">
              <a:solidFill>
                <a:srgbClr val="000066"/>
              </a:solidFill>
            </a:endParaRPr>
          </a:p>
        </p:txBody>
      </p:sp>
      <p:graphicFrame>
        <p:nvGraphicFramePr>
          <p:cNvPr id="14" name="Diagram 2"/>
          <p:cNvGraphicFramePr/>
          <p:nvPr>
            <p:extLst/>
          </p:nvPr>
        </p:nvGraphicFramePr>
        <p:xfrm>
          <a:off x="-1211860" y="2869993"/>
          <a:ext cx="6095207" cy="304760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Oval 4"/>
          <p:cNvSpPr/>
          <p:nvPr/>
        </p:nvSpPr>
        <p:spPr bwMode="auto">
          <a:xfrm>
            <a:off x="480107" y="2097025"/>
            <a:ext cx="2735948" cy="657496"/>
          </a:xfrm>
          <a:prstGeom prst="rect">
            <a:avLst/>
          </a:prstGeom>
          <a:solidFill>
            <a:srgbClr val="003399"/>
          </a:solidFill>
          <a:ln w="9525" cap="flat" cmpd="sng" algn="ctr">
            <a:noFill/>
            <a:prstDash val="solid"/>
            <a:round/>
            <a:headEnd type="none" w="med" len="med"/>
            <a:tailEnd type="none" w="med" len="med"/>
          </a:ln>
          <a:effectLst/>
        </p:spPr>
        <p:txBody>
          <a:bodyPr rot="0" spcFirstLastPara="0" vertOverflow="overflow" horzOverflow="overflow" vert="horz" wrap="square" lIns="35995" tIns="45715" rIns="35995" bIns="45715" numCol="1" spcCol="0" rtlCol="0" fromWordArt="0" anchor="ctr" anchorCtr="0" forceAA="0" compatLnSpc="1">
            <a:prstTxWarp prst="textNoShape">
              <a:avLst/>
            </a:prstTxWarp>
            <a:noAutofit/>
          </a:bodyPr>
          <a:lstStyle/>
          <a:p>
            <a:pPr algn="ctr" defTabSz="914256" fontAlgn="base">
              <a:spcBef>
                <a:spcPct val="0"/>
              </a:spcBef>
              <a:spcAft>
                <a:spcPct val="0"/>
              </a:spcAft>
            </a:pPr>
            <a:r>
              <a:rPr lang="en-US" sz="1400" b="1" dirty="0">
                <a:solidFill>
                  <a:srgbClr val="FFFFFF"/>
                </a:solidFill>
              </a:rPr>
              <a:t>ZURICH</a:t>
            </a:r>
            <a:br>
              <a:rPr lang="en-US" sz="1400" b="1" dirty="0">
                <a:solidFill>
                  <a:srgbClr val="FFFFFF"/>
                </a:solidFill>
              </a:rPr>
            </a:br>
            <a:r>
              <a:rPr lang="en-US" sz="1400" b="1" dirty="0">
                <a:solidFill>
                  <a:srgbClr val="FFFFFF"/>
                </a:solidFill>
              </a:rPr>
              <a:t>INTELLIGENT BUILDING</a:t>
            </a:r>
          </a:p>
        </p:txBody>
      </p:sp>
      <p:pic>
        <p:nvPicPr>
          <p:cNvPr id="16" name="Picture 2" descr="Image result for intu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453985" y="15313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699974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996952"/>
            <a:ext cx="12192000" cy="864096"/>
          </a:xfrm>
          <a:solidFill>
            <a:schemeClr val="tx1"/>
          </a:solidFill>
        </p:spPr>
        <p:txBody>
          <a:bodyPr anchor="ctr">
            <a:normAutofit/>
          </a:bodyPr>
          <a:lstStyle/>
          <a:p>
            <a:pPr marL="0" indent="0" algn="ctr">
              <a:buNone/>
            </a:pPr>
            <a:r>
              <a:rPr lang="en-GB" sz="3200" b="1" dirty="0">
                <a:solidFill>
                  <a:schemeClr val="bg1"/>
                </a:solidFill>
              </a:rPr>
              <a:t>Future trends- Other lines of risk transfer</a:t>
            </a:r>
          </a:p>
        </p:txBody>
      </p:sp>
      <p:pic>
        <p:nvPicPr>
          <p:cNvPr id="3"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5070" y="256784"/>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367776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4385"/>
            <a:ext cx="12192000" cy="6882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Object 4" hidden="1"/>
          <p:cNvGraphicFramePr>
            <a:graphicFrameLocks noChangeAspect="1"/>
          </p:cNvGraphicFramePr>
          <p:nvPr>
            <p:custDataLst>
              <p:tags r:id="rId2"/>
            </p:custDataLst>
            <p:extLst/>
          </p:nvPr>
        </p:nvGraphicFramePr>
        <p:xfrm>
          <a:off x="1526185" y="1590"/>
          <a:ext cx="1587" cy="1587"/>
        </p:xfrm>
        <a:graphic>
          <a:graphicData uri="http://schemas.openxmlformats.org/presentationml/2006/ole">
            <mc:AlternateContent xmlns:mc="http://schemas.openxmlformats.org/markup-compatibility/2006">
              <mc:Choice xmlns:v="urn:schemas-microsoft-com:vml" Requires="v">
                <p:oleObj spid="_x0000_s4515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26185" y="1590"/>
                        <a:ext cx="1587" cy="1587"/>
                      </a:xfrm>
                      <a:prstGeom prst="rect">
                        <a:avLst/>
                      </a:prstGeom>
                    </p:spPr>
                  </p:pic>
                </p:oleObj>
              </mc:Fallback>
            </mc:AlternateContent>
          </a:graphicData>
        </a:graphic>
      </p:graphicFrame>
      <p:sp>
        <p:nvSpPr>
          <p:cNvPr id="34" name="Slide Number Placeholder 4"/>
          <p:cNvSpPr>
            <a:spLocks noGrp="1"/>
          </p:cNvSpPr>
          <p:nvPr>
            <p:ph type="sldNum" sz="quarter" idx="4294967295"/>
          </p:nvPr>
        </p:nvSpPr>
        <p:spPr>
          <a:xfrm>
            <a:off x="11436098" y="6566400"/>
            <a:ext cx="359953" cy="15120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p>
            <a:pPr algn="r"/>
            <a:r>
              <a:rPr lang="en-US" sz="900" dirty="0">
                <a:latin typeface="Frutiger 55 Roman" pitchFamily="34" charset="0"/>
              </a:rPr>
              <a:t>2</a:t>
            </a:r>
          </a:p>
        </p:txBody>
      </p:sp>
      <p:graphicFrame>
        <p:nvGraphicFramePr>
          <p:cNvPr id="24" name="Diagram 6"/>
          <p:cNvGraphicFramePr/>
          <p:nvPr>
            <p:extLst>
              <p:ext uri="{D42A27DB-BD31-4B8C-83A1-F6EECF244321}">
                <p14:modId xmlns:p14="http://schemas.microsoft.com/office/powerpoint/2010/main" val="2218553645"/>
              </p:ext>
            </p:extLst>
          </p:nvPr>
        </p:nvGraphicFramePr>
        <p:xfrm>
          <a:off x="1734112" y="1776528"/>
          <a:ext cx="8426434" cy="45094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Pentagon 1"/>
          <p:cNvSpPr/>
          <p:nvPr/>
        </p:nvSpPr>
        <p:spPr bwMode="auto">
          <a:xfrm>
            <a:off x="787446" y="1911683"/>
            <a:ext cx="2116374" cy="1008000"/>
          </a:xfrm>
          <a:prstGeom prst="homePlate">
            <a:avLst>
              <a:gd name="adj" fmla="val 11833"/>
            </a:avLst>
          </a:prstGeom>
          <a:solidFill>
            <a:schemeClr val="accent2">
              <a:lumMod val="20000"/>
              <a:lumOff val="8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effectLst/>
                <a:latin typeface="Frutiger 55 Roman" pitchFamily="34" charset="0"/>
              </a:rPr>
              <a:t>Digitize interactions</a:t>
            </a:r>
          </a:p>
        </p:txBody>
      </p:sp>
      <p:sp>
        <p:nvSpPr>
          <p:cNvPr id="29" name="Pentagon 28"/>
          <p:cNvSpPr/>
          <p:nvPr/>
        </p:nvSpPr>
        <p:spPr bwMode="auto">
          <a:xfrm>
            <a:off x="787446" y="3527694"/>
            <a:ext cx="2116374" cy="1008000"/>
          </a:xfrm>
          <a:prstGeom prst="homePlate">
            <a:avLst>
              <a:gd name="adj" fmla="val 12249"/>
            </a:avLst>
          </a:prstGeom>
          <a:solidFill>
            <a:schemeClr val="accent2">
              <a:lumMod val="60000"/>
              <a:lumOff val="4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base">
              <a:spcBef>
                <a:spcPct val="0"/>
              </a:spcBef>
              <a:spcAft>
                <a:spcPct val="0"/>
              </a:spcAft>
            </a:pPr>
            <a:r>
              <a:rPr lang="en-US" sz="1600" b="1" dirty="0">
                <a:latin typeface="Frutiger 55 Roman" pitchFamily="34" charset="0"/>
              </a:rPr>
              <a:t>Increase business productivity</a:t>
            </a:r>
          </a:p>
        </p:txBody>
      </p:sp>
      <p:sp>
        <p:nvSpPr>
          <p:cNvPr id="30" name="Pentagon 29"/>
          <p:cNvSpPr/>
          <p:nvPr/>
        </p:nvSpPr>
        <p:spPr bwMode="auto">
          <a:xfrm>
            <a:off x="787446" y="5224451"/>
            <a:ext cx="2116374" cy="1008000"/>
          </a:xfrm>
          <a:prstGeom prst="homePlate">
            <a:avLst>
              <a:gd name="adj" fmla="val 10844"/>
            </a:avLst>
          </a:prstGeom>
          <a:solidFill>
            <a:schemeClr val="accent2">
              <a:lumMod val="75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base">
              <a:spcBef>
                <a:spcPct val="0"/>
              </a:spcBef>
              <a:spcAft>
                <a:spcPct val="0"/>
              </a:spcAft>
            </a:pPr>
            <a:r>
              <a:rPr lang="en-US" sz="1600" b="1" dirty="0">
                <a:latin typeface="Frutiger 55 Roman" pitchFamily="34" charset="0"/>
              </a:rPr>
              <a:t>Connect the ecosystem</a:t>
            </a:r>
          </a:p>
        </p:txBody>
      </p:sp>
      <p:grpSp>
        <p:nvGrpSpPr>
          <p:cNvPr id="44" name="Group 43"/>
          <p:cNvGrpSpPr/>
          <p:nvPr/>
        </p:nvGrpSpPr>
        <p:grpSpPr>
          <a:xfrm rot="10800000" flipH="1">
            <a:off x="0" y="-24384"/>
            <a:ext cx="3239578" cy="180000"/>
            <a:chOff x="0" y="-1"/>
            <a:chExt cx="3886200" cy="215900"/>
          </a:xfrm>
          <a:solidFill>
            <a:schemeClr val="tx1"/>
          </a:solidFill>
        </p:grpSpPr>
        <p:sp>
          <p:nvSpPr>
            <p:cNvPr id="46" name="Rectangle 45"/>
            <p:cNvSpPr/>
            <p:nvPr/>
          </p:nvSpPr>
          <p:spPr bwMode="auto">
            <a:xfrm flipV="1">
              <a:off x="0" y="-1"/>
              <a:ext cx="3505202" cy="21590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de-CH"/>
              </a:defPPr>
              <a:lvl1pPr algn="ctr" rtl="0" fontAlgn="base">
                <a:spcBef>
                  <a:spcPct val="0"/>
                </a:spcBef>
                <a:spcAft>
                  <a:spcPct val="0"/>
                </a:spcAft>
                <a:defRPr kern="1200">
                  <a:solidFill>
                    <a:schemeClr val="tx1"/>
                  </a:solidFill>
                  <a:latin typeface="Frutiger 55 Roman" pitchFamily="34" charset="0"/>
                  <a:ea typeface="+mn-ea"/>
                  <a:cs typeface="+mn-cs"/>
                </a:defRPr>
              </a:lvl1pPr>
              <a:lvl2pPr marL="457200" algn="ctr" rtl="0" fontAlgn="base">
                <a:spcBef>
                  <a:spcPct val="0"/>
                </a:spcBef>
                <a:spcAft>
                  <a:spcPct val="0"/>
                </a:spcAft>
                <a:defRPr kern="1200">
                  <a:solidFill>
                    <a:schemeClr val="tx1"/>
                  </a:solidFill>
                  <a:latin typeface="Frutiger 55 Roman" pitchFamily="34" charset="0"/>
                  <a:ea typeface="+mn-ea"/>
                  <a:cs typeface="+mn-cs"/>
                </a:defRPr>
              </a:lvl2pPr>
              <a:lvl3pPr marL="914400" algn="ctr" rtl="0" fontAlgn="base">
                <a:spcBef>
                  <a:spcPct val="0"/>
                </a:spcBef>
                <a:spcAft>
                  <a:spcPct val="0"/>
                </a:spcAft>
                <a:defRPr kern="1200">
                  <a:solidFill>
                    <a:schemeClr val="tx1"/>
                  </a:solidFill>
                  <a:latin typeface="Frutiger 55 Roman" pitchFamily="34" charset="0"/>
                  <a:ea typeface="+mn-ea"/>
                  <a:cs typeface="+mn-cs"/>
                </a:defRPr>
              </a:lvl3pPr>
              <a:lvl4pPr marL="1371600" algn="ctr" rtl="0" fontAlgn="base">
                <a:spcBef>
                  <a:spcPct val="0"/>
                </a:spcBef>
                <a:spcAft>
                  <a:spcPct val="0"/>
                </a:spcAft>
                <a:defRPr kern="1200">
                  <a:solidFill>
                    <a:schemeClr val="tx1"/>
                  </a:solidFill>
                  <a:latin typeface="Frutiger 55 Roman" pitchFamily="34" charset="0"/>
                  <a:ea typeface="+mn-ea"/>
                  <a:cs typeface="+mn-cs"/>
                </a:defRPr>
              </a:lvl4pPr>
              <a:lvl5pPr marL="1828800" algn="ctr" rtl="0" fontAlgn="base">
                <a:spcBef>
                  <a:spcPct val="0"/>
                </a:spcBef>
                <a:spcAft>
                  <a:spcPct val="0"/>
                </a:spcAft>
                <a:defRPr kern="1200">
                  <a:solidFill>
                    <a:schemeClr val="tx1"/>
                  </a:solidFill>
                  <a:latin typeface="Frutiger 55 Roman" pitchFamily="34" charset="0"/>
                  <a:ea typeface="+mn-ea"/>
                  <a:cs typeface="+mn-cs"/>
                </a:defRPr>
              </a:lvl5pPr>
              <a:lvl6pPr marL="2286000" algn="l" defTabSz="914400" rtl="0" eaLnBrk="1" latinLnBrk="0" hangingPunct="1">
                <a:defRPr kern="1200">
                  <a:solidFill>
                    <a:schemeClr val="tx1"/>
                  </a:solidFill>
                  <a:latin typeface="Frutiger 55 Roman" pitchFamily="34" charset="0"/>
                  <a:ea typeface="+mn-ea"/>
                  <a:cs typeface="+mn-cs"/>
                </a:defRPr>
              </a:lvl6pPr>
              <a:lvl7pPr marL="2743200" algn="l" defTabSz="914400" rtl="0" eaLnBrk="1" latinLnBrk="0" hangingPunct="1">
                <a:defRPr kern="1200">
                  <a:solidFill>
                    <a:schemeClr val="tx1"/>
                  </a:solidFill>
                  <a:latin typeface="Frutiger 55 Roman" pitchFamily="34" charset="0"/>
                  <a:ea typeface="+mn-ea"/>
                  <a:cs typeface="+mn-cs"/>
                </a:defRPr>
              </a:lvl7pPr>
              <a:lvl8pPr marL="3200400" algn="l" defTabSz="914400" rtl="0" eaLnBrk="1" latinLnBrk="0" hangingPunct="1">
                <a:defRPr kern="1200">
                  <a:solidFill>
                    <a:schemeClr val="tx1"/>
                  </a:solidFill>
                  <a:latin typeface="Frutiger 55 Roman" pitchFamily="34" charset="0"/>
                  <a:ea typeface="+mn-ea"/>
                  <a:cs typeface="+mn-cs"/>
                </a:defRPr>
              </a:lvl8pPr>
              <a:lvl9pPr marL="3657600" algn="l" defTabSz="914400" rtl="0" eaLnBrk="1" latinLnBrk="0" hangingPunct="1">
                <a:defRPr kern="1200">
                  <a:solidFill>
                    <a:schemeClr val="tx1"/>
                  </a:solidFill>
                  <a:latin typeface="Frutiger 55 Roman" pitchFamily="34" charset="0"/>
                  <a:ea typeface="+mn-ea"/>
                  <a:cs typeface="+mn-cs"/>
                </a:defRPr>
              </a:lvl9pPr>
            </a:lstStyle>
            <a:p>
              <a:pPr marL="122238" lvl="2" algn="l">
                <a:spcAft>
                  <a:spcPts val="1200"/>
                </a:spcAft>
                <a:buSzPct val="80000"/>
              </a:pPr>
              <a:r>
                <a:rPr lang="en-US" sz="1200" kern="0" dirty="0">
                  <a:solidFill>
                    <a:schemeClr val="bg1"/>
                  </a:solidFill>
                </a:rPr>
                <a:t>Digital Agenda CI International </a:t>
              </a:r>
              <a:r>
                <a:rPr lang="en-US" sz="1200" kern="0" dirty="0" err="1">
                  <a:solidFill>
                    <a:schemeClr val="bg1"/>
                  </a:solidFill>
                </a:rPr>
                <a:t>Progr</a:t>
              </a:r>
              <a:r>
                <a:rPr lang="en-US" sz="1200" kern="0" dirty="0">
                  <a:solidFill>
                    <a:schemeClr val="bg1"/>
                  </a:solidFill>
                </a:rPr>
                <a:t>.</a:t>
              </a:r>
            </a:p>
          </p:txBody>
        </p:sp>
        <p:sp>
          <p:nvSpPr>
            <p:cNvPr id="47" name="Right Triangle 46"/>
            <p:cNvSpPr/>
            <p:nvPr/>
          </p:nvSpPr>
          <p:spPr bwMode="auto">
            <a:xfrm>
              <a:off x="3505200" y="-1"/>
              <a:ext cx="381000" cy="215900"/>
            </a:xfrm>
            <a:prstGeom prst="rtTriangle">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de-CH"/>
              </a:defPPr>
              <a:lvl1pPr algn="ctr" rtl="0" fontAlgn="base">
                <a:spcBef>
                  <a:spcPct val="0"/>
                </a:spcBef>
                <a:spcAft>
                  <a:spcPct val="0"/>
                </a:spcAft>
                <a:defRPr kern="1200">
                  <a:solidFill>
                    <a:schemeClr val="tx1"/>
                  </a:solidFill>
                  <a:latin typeface="Frutiger 55 Roman" pitchFamily="34" charset="0"/>
                  <a:ea typeface="+mn-ea"/>
                  <a:cs typeface="+mn-cs"/>
                </a:defRPr>
              </a:lvl1pPr>
              <a:lvl2pPr marL="457200" algn="ctr" rtl="0" fontAlgn="base">
                <a:spcBef>
                  <a:spcPct val="0"/>
                </a:spcBef>
                <a:spcAft>
                  <a:spcPct val="0"/>
                </a:spcAft>
                <a:defRPr kern="1200">
                  <a:solidFill>
                    <a:schemeClr val="tx1"/>
                  </a:solidFill>
                  <a:latin typeface="Frutiger 55 Roman" pitchFamily="34" charset="0"/>
                  <a:ea typeface="+mn-ea"/>
                  <a:cs typeface="+mn-cs"/>
                </a:defRPr>
              </a:lvl2pPr>
              <a:lvl3pPr marL="914400" algn="ctr" rtl="0" fontAlgn="base">
                <a:spcBef>
                  <a:spcPct val="0"/>
                </a:spcBef>
                <a:spcAft>
                  <a:spcPct val="0"/>
                </a:spcAft>
                <a:defRPr kern="1200">
                  <a:solidFill>
                    <a:schemeClr val="tx1"/>
                  </a:solidFill>
                  <a:latin typeface="Frutiger 55 Roman" pitchFamily="34" charset="0"/>
                  <a:ea typeface="+mn-ea"/>
                  <a:cs typeface="+mn-cs"/>
                </a:defRPr>
              </a:lvl3pPr>
              <a:lvl4pPr marL="1371600" algn="ctr" rtl="0" fontAlgn="base">
                <a:spcBef>
                  <a:spcPct val="0"/>
                </a:spcBef>
                <a:spcAft>
                  <a:spcPct val="0"/>
                </a:spcAft>
                <a:defRPr kern="1200">
                  <a:solidFill>
                    <a:schemeClr val="tx1"/>
                  </a:solidFill>
                  <a:latin typeface="Frutiger 55 Roman" pitchFamily="34" charset="0"/>
                  <a:ea typeface="+mn-ea"/>
                  <a:cs typeface="+mn-cs"/>
                </a:defRPr>
              </a:lvl4pPr>
              <a:lvl5pPr marL="1828800" algn="ctr" rtl="0" fontAlgn="base">
                <a:spcBef>
                  <a:spcPct val="0"/>
                </a:spcBef>
                <a:spcAft>
                  <a:spcPct val="0"/>
                </a:spcAft>
                <a:defRPr kern="1200">
                  <a:solidFill>
                    <a:schemeClr val="tx1"/>
                  </a:solidFill>
                  <a:latin typeface="Frutiger 55 Roman" pitchFamily="34" charset="0"/>
                  <a:ea typeface="+mn-ea"/>
                  <a:cs typeface="+mn-cs"/>
                </a:defRPr>
              </a:lvl5pPr>
              <a:lvl6pPr marL="2286000" algn="l" defTabSz="914400" rtl="0" eaLnBrk="1" latinLnBrk="0" hangingPunct="1">
                <a:defRPr kern="1200">
                  <a:solidFill>
                    <a:schemeClr val="tx1"/>
                  </a:solidFill>
                  <a:latin typeface="Frutiger 55 Roman" pitchFamily="34" charset="0"/>
                  <a:ea typeface="+mn-ea"/>
                  <a:cs typeface="+mn-cs"/>
                </a:defRPr>
              </a:lvl6pPr>
              <a:lvl7pPr marL="2743200" algn="l" defTabSz="914400" rtl="0" eaLnBrk="1" latinLnBrk="0" hangingPunct="1">
                <a:defRPr kern="1200">
                  <a:solidFill>
                    <a:schemeClr val="tx1"/>
                  </a:solidFill>
                  <a:latin typeface="Frutiger 55 Roman" pitchFamily="34" charset="0"/>
                  <a:ea typeface="+mn-ea"/>
                  <a:cs typeface="+mn-cs"/>
                </a:defRPr>
              </a:lvl7pPr>
              <a:lvl8pPr marL="3200400" algn="l" defTabSz="914400" rtl="0" eaLnBrk="1" latinLnBrk="0" hangingPunct="1">
                <a:defRPr kern="1200">
                  <a:solidFill>
                    <a:schemeClr val="tx1"/>
                  </a:solidFill>
                  <a:latin typeface="Frutiger 55 Roman" pitchFamily="34" charset="0"/>
                  <a:ea typeface="+mn-ea"/>
                  <a:cs typeface="+mn-cs"/>
                </a:defRPr>
              </a:lvl8pPr>
              <a:lvl9pPr marL="3657600" algn="l" defTabSz="914400" rtl="0" eaLnBrk="1" latinLnBrk="0" hangingPunct="1">
                <a:defRPr kern="1200">
                  <a:solidFill>
                    <a:schemeClr val="tx1"/>
                  </a:solidFill>
                  <a:latin typeface="Frutiger 55 Roman" pitchFamily="34" charset="0"/>
                  <a:ea typeface="+mn-ea"/>
                  <a:cs typeface="+mn-cs"/>
                </a:defRPr>
              </a:lvl9pPr>
            </a:lstStyle>
            <a:p>
              <a:pPr algn="l"/>
              <a:endParaRPr lang="en-US" dirty="0"/>
            </a:p>
          </p:txBody>
        </p:sp>
      </p:grpSp>
      <p:pic>
        <p:nvPicPr>
          <p:cNvPr id="49" name="Picture 4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8923938">
            <a:off x="10297350" y="4916875"/>
            <a:ext cx="702655" cy="702747"/>
          </a:xfrm>
          <a:prstGeom prst="rect">
            <a:avLst/>
          </a:prstGeom>
        </p:spPr>
      </p:pic>
      <p:sp>
        <p:nvSpPr>
          <p:cNvPr id="50" name="TextBox 49"/>
          <p:cNvSpPr txBox="1"/>
          <p:nvPr/>
        </p:nvSpPr>
        <p:spPr>
          <a:xfrm>
            <a:off x="10041871" y="5460123"/>
            <a:ext cx="1018997" cy="338554"/>
          </a:xfrm>
          <a:prstGeom prst="rect">
            <a:avLst/>
          </a:prstGeom>
          <a:noFill/>
        </p:spPr>
        <p:txBody>
          <a:bodyPr wrap="none" rtlCol="0">
            <a:spAutoFit/>
          </a:bodyPr>
          <a:lstStyle/>
          <a:p>
            <a:pPr algn="l"/>
            <a:r>
              <a:rPr lang="en-US" sz="1600" b="1" dirty="0"/>
              <a:t>Retention</a:t>
            </a:r>
            <a:endParaRPr lang="en-US" sz="1100" b="1" dirty="0"/>
          </a:p>
        </p:txBody>
      </p:sp>
      <p:sp>
        <p:nvSpPr>
          <p:cNvPr id="53" name="TextBox 52"/>
          <p:cNvSpPr txBox="1"/>
          <p:nvPr/>
        </p:nvSpPr>
        <p:spPr>
          <a:xfrm>
            <a:off x="10160547" y="4390233"/>
            <a:ext cx="805029" cy="338554"/>
          </a:xfrm>
          <a:prstGeom prst="rect">
            <a:avLst/>
          </a:prstGeom>
          <a:noFill/>
        </p:spPr>
        <p:txBody>
          <a:bodyPr wrap="none" rtlCol="0">
            <a:spAutoFit/>
          </a:bodyPr>
          <a:lstStyle/>
          <a:p>
            <a:pPr algn="l"/>
            <a:r>
              <a:rPr lang="en-US" sz="1600" b="1" dirty="0"/>
              <a:t>Quality</a:t>
            </a:r>
          </a:p>
        </p:txBody>
      </p:sp>
      <p:pic>
        <p:nvPicPr>
          <p:cNvPr id="55" name="Picture 5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81899" y="3690598"/>
            <a:ext cx="699544" cy="699635"/>
          </a:xfrm>
          <a:prstGeom prst="rect">
            <a:avLst/>
          </a:prstGeom>
        </p:spPr>
      </p:pic>
      <p:sp>
        <p:nvSpPr>
          <p:cNvPr id="19" name="Isosceles Triangle 18"/>
          <p:cNvSpPr/>
          <p:nvPr/>
        </p:nvSpPr>
        <p:spPr bwMode="auto">
          <a:xfrm rot="5400000">
            <a:off x="7142788" y="3878635"/>
            <a:ext cx="3858458" cy="215972"/>
          </a:xfrm>
          <a:prstGeom prst="triangle">
            <a:avLst/>
          </a:prstGeom>
          <a:solidFill>
            <a:schemeClr val="accent1">
              <a:lumMod val="5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Frutiger 55 Roman" pitchFamily="34" charset="0"/>
            </a:endParaRPr>
          </a:p>
        </p:txBody>
      </p:sp>
      <p:cxnSp>
        <p:nvCxnSpPr>
          <p:cNvPr id="33" name="Straight Connector 32"/>
          <p:cNvCxnSpPr/>
          <p:nvPr/>
        </p:nvCxnSpPr>
        <p:spPr bwMode="auto">
          <a:xfrm>
            <a:off x="787445" y="1673441"/>
            <a:ext cx="1976063" cy="0"/>
          </a:xfrm>
          <a:prstGeom prst="line">
            <a:avLst/>
          </a:prstGeom>
          <a:solidFill>
            <a:schemeClr val="folHlink">
              <a:alpha val="50000"/>
            </a:schemeClr>
          </a:solidFill>
          <a:ln w="9525" cap="flat" cmpd="sng" algn="ctr">
            <a:solidFill>
              <a:schemeClr val="tx1"/>
            </a:solidFill>
            <a:prstDash val="solid"/>
            <a:round/>
            <a:headEnd type="none" w="med" len="med"/>
            <a:tailEnd type="none" w="med" len="med"/>
          </a:ln>
          <a:effectLst/>
        </p:spPr>
      </p:cxnSp>
      <p:sp>
        <p:nvSpPr>
          <p:cNvPr id="35" name="Rectangle 34"/>
          <p:cNvSpPr/>
          <p:nvPr/>
        </p:nvSpPr>
        <p:spPr>
          <a:xfrm>
            <a:off x="787446" y="1298641"/>
            <a:ext cx="1166538" cy="369332"/>
          </a:xfrm>
          <a:prstGeom prst="rect">
            <a:avLst/>
          </a:prstGeom>
        </p:spPr>
        <p:txBody>
          <a:bodyPr wrap="none">
            <a:spAutoFit/>
          </a:bodyPr>
          <a:lstStyle/>
          <a:p>
            <a:r>
              <a:rPr lang="en-US" b="1" dirty="0"/>
              <a:t>Aspiration</a:t>
            </a:r>
            <a:endParaRPr lang="en-US" dirty="0"/>
          </a:p>
        </p:txBody>
      </p:sp>
      <p:cxnSp>
        <p:nvCxnSpPr>
          <p:cNvPr id="36" name="Straight Connector 35"/>
          <p:cNvCxnSpPr/>
          <p:nvPr/>
        </p:nvCxnSpPr>
        <p:spPr bwMode="auto">
          <a:xfrm>
            <a:off x="3578102" y="1673441"/>
            <a:ext cx="4863341" cy="0"/>
          </a:xfrm>
          <a:prstGeom prst="line">
            <a:avLst/>
          </a:prstGeom>
          <a:solidFill>
            <a:schemeClr val="folHlink">
              <a:alpha val="50000"/>
            </a:schemeClr>
          </a:solidFill>
          <a:ln w="9525" cap="flat" cmpd="sng" algn="ctr">
            <a:solidFill>
              <a:schemeClr val="tx1"/>
            </a:solidFill>
            <a:prstDash val="solid"/>
            <a:round/>
            <a:headEnd type="none" w="med" len="med"/>
            <a:tailEnd type="none" w="med" len="med"/>
          </a:ln>
          <a:effectLst/>
        </p:spPr>
      </p:cxnSp>
      <p:sp>
        <p:nvSpPr>
          <p:cNvPr id="37" name="Rectangle 36"/>
          <p:cNvSpPr/>
          <p:nvPr/>
        </p:nvSpPr>
        <p:spPr>
          <a:xfrm>
            <a:off x="3578102" y="1298641"/>
            <a:ext cx="1298753" cy="369332"/>
          </a:xfrm>
          <a:prstGeom prst="rect">
            <a:avLst/>
          </a:prstGeom>
        </p:spPr>
        <p:txBody>
          <a:bodyPr wrap="none">
            <a:spAutoFit/>
          </a:bodyPr>
          <a:lstStyle/>
          <a:p>
            <a:r>
              <a:rPr lang="en-US" b="1" dirty="0"/>
              <a:t>Dimensions</a:t>
            </a:r>
            <a:endParaRPr lang="en-US" dirty="0"/>
          </a:p>
        </p:txBody>
      </p:sp>
      <p:cxnSp>
        <p:nvCxnSpPr>
          <p:cNvPr id="39" name="Straight Connector 38"/>
          <p:cNvCxnSpPr/>
          <p:nvPr/>
        </p:nvCxnSpPr>
        <p:spPr bwMode="auto">
          <a:xfrm>
            <a:off x="9496887" y="1673441"/>
            <a:ext cx="1976063" cy="0"/>
          </a:xfrm>
          <a:prstGeom prst="line">
            <a:avLst/>
          </a:prstGeom>
          <a:solidFill>
            <a:schemeClr val="folHlink">
              <a:alpha val="50000"/>
            </a:schemeClr>
          </a:solidFill>
          <a:ln w="9525" cap="flat" cmpd="sng" algn="ctr">
            <a:solidFill>
              <a:schemeClr val="tx1"/>
            </a:solidFill>
            <a:prstDash val="solid"/>
            <a:round/>
            <a:headEnd type="none" w="med" len="med"/>
            <a:tailEnd type="none" w="med" len="med"/>
          </a:ln>
          <a:effectLst/>
        </p:spPr>
      </p:cxnSp>
      <p:sp>
        <p:nvSpPr>
          <p:cNvPr id="40" name="Rectangle 39"/>
          <p:cNvSpPr/>
          <p:nvPr/>
        </p:nvSpPr>
        <p:spPr>
          <a:xfrm>
            <a:off x="9496887" y="1298641"/>
            <a:ext cx="1423723" cy="369332"/>
          </a:xfrm>
          <a:prstGeom prst="rect">
            <a:avLst/>
          </a:prstGeom>
        </p:spPr>
        <p:txBody>
          <a:bodyPr wrap="none">
            <a:spAutoFit/>
          </a:bodyPr>
          <a:lstStyle/>
          <a:p>
            <a:r>
              <a:rPr lang="en-US" b="1" dirty="0"/>
              <a:t>Value drivers</a:t>
            </a:r>
            <a:endParaRPr lang="en-US" dirty="0"/>
          </a:p>
        </p:txBody>
      </p:sp>
      <p:sp>
        <p:nvSpPr>
          <p:cNvPr id="4" name="Title 3"/>
          <p:cNvSpPr>
            <a:spLocks noGrp="1"/>
          </p:cNvSpPr>
          <p:nvPr>
            <p:ph type="title"/>
          </p:nvPr>
        </p:nvSpPr>
        <p:spPr>
          <a:xfrm>
            <a:off x="838200" y="365126"/>
            <a:ext cx="8960394" cy="933515"/>
          </a:xfrm>
        </p:spPr>
        <p:txBody>
          <a:bodyPr/>
          <a:lstStyle/>
          <a:p>
            <a:r>
              <a:rPr lang="en-US" sz="3000" dirty="0"/>
              <a:t>The foundation of our digital agenda is the commitment to leverage technology to get closer to our customers</a:t>
            </a:r>
          </a:p>
        </p:txBody>
      </p:sp>
      <p:sp>
        <p:nvSpPr>
          <p:cNvPr id="31" name="TextBox 30"/>
          <p:cNvSpPr txBox="1"/>
          <p:nvPr/>
        </p:nvSpPr>
        <p:spPr>
          <a:xfrm>
            <a:off x="10020754" y="3076132"/>
            <a:ext cx="993477" cy="338554"/>
          </a:xfrm>
          <a:prstGeom prst="rect">
            <a:avLst/>
          </a:prstGeom>
          <a:noFill/>
        </p:spPr>
        <p:txBody>
          <a:bodyPr wrap="none" rtlCol="0">
            <a:spAutoFit/>
          </a:bodyPr>
          <a:lstStyle/>
          <a:p>
            <a:pPr algn="l"/>
            <a:r>
              <a:rPr lang="en-US" sz="1600" b="1" dirty="0"/>
              <a:t>Efficiency</a:t>
            </a:r>
          </a:p>
        </p:txBody>
      </p:sp>
      <p:pic>
        <p:nvPicPr>
          <p:cNvPr id="32" name="Picture 3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38562" y="2442236"/>
            <a:ext cx="675852" cy="675940"/>
          </a:xfrm>
          <a:prstGeom prst="rect">
            <a:avLst/>
          </a:prstGeom>
        </p:spPr>
      </p:pic>
      <p:sp>
        <p:nvSpPr>
          <p:cNvPr id="3" name="Rectangle 2"/>
          <p:cNvSpPr/>
          <p:nvPr/>
        </p:nvSpPr>
        <p:spPr bwMode="auto">
          <a:xfrm>
            <a:off x="403148" y="1811475"/>
            <a:ext cx="8038295" cy="1206493"/>
          </a:xfrm>
          <a:prstGeom prst="rect">
            <a:avLst/>
          </a:prstGeom>
          <a:noFill/>
          <a:ln w="9525"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Frutiger 55 Roman" pitchFamily="34" charset="0"/>
            </a:endParaRPr>
          </a:p>
        </p:txBody>
      </p:sp>
      <p:sp>
        <p:nvSpPr>
          <p:cNvPr id="8" name="Isosceles Triangle 7"/>
          <p:cNvSpPr/>
          <p:nvPr/>
        </p:nvSpPr>
        <p:spPr bwMode="auto">
          <a:xfrm rot="5400000">
            <a:off x="-115809" y="2320198"/>
            <a:ext cx="1206494" cy="168580"/>
          </a:xfrm>
          <a:prstGeom prst="triangle">
            <a:avLst/>
          </a:prstGeom>
          <a:solidFill>
            <a:srgbClr val="FF0000"/>
          </a:solidFill>
          <a:ln w="9525"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Frutiger 55 Roman" pitchFamily="34" charset="0"/>
            </a:endParaRPr>
          </a:p>
        </p:txBody>
      </p:sp>
      <p:pic>
        <p:nvPicPr>
          <p:cNvPr id="28" name="Picture 2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45550" y="240882"/>
            <a:ext cx="832036" cy="555046"/>
          </a:xfrm>
          <a:prstGeom prst="rect">
            <a:avLst/>
          </a:prstGeom>
        </p:spPr>
      </p:pic>
      <p:grpSp>
        <p:nvGrpSpPr>
          <p:cNvPr id="11" name="Group 10"/>
          <p:cNvGrpSpPr/>
          <p:nvPr/>
        </p:nvGrpSpPr>
        <p:grpSpPr>
          <a:xfrm>
            <a:off x="6930189" y="5826548"/>
            <a:ext cx="1193091" cy="919591"/>
            <a:chOff x="6930189" y="5826548"/>
            <a:chExt cx="1193091" cy="919591"/>
          </a:xfrm>
        </p:grpSpPr>
        <p:sp>
          <p:nvSpPr>
            <p:cNvPr id="7" name="Rectangle 6"/>
            <p:cNvSpPr/>
            <p:nvPr/>
          </p:nvSpPr>
          <p:spPr>
            <a:xfrm>
              <a:off x="6930189" y="5826548"/>
              <a:ext cx="1193091" cy="918923"/>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hlinkClick r:id="rId16" action="ppaction://hlinksldjump"/>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111553" y="5915850"/>
              <a:ext cx="583842" cy="583842"/>
            </a:xfrm>
            <a:prstGeom prst="rect">
              <a:avLst/>
            </a:prstGeom>
          </p:spPr>
        </p:pic>
        <p:sp>
          <p:nvSpPr>
            <p:cNvPr id="10" name="TextBox 9"/>
            <p:cNvSpPr txBox="1"/>
            <p:nvPr/>
          </p:nvSpPr>
          <p:spPr>
            <a:xfrm>
              <a:off x="7303168" y="6492223"/>
              <a:ext cx="709864" cy="253916"/>
            </a:xfrm>
            <a:prstGeom prst="rect">
              <a:avLst/>
            </a:prstGeom>
            <a:noFill/>
          </p:spPr>
          <p:txBody>
            <a:bodyPr wrap="square" rtlCol="0">
              <a:spAutoFit/>
            </a:bodyPr>
            <a:lstStyle/>
            <a:p>
              <a:r>
                <a:rPr lang="en-GB" sz="1050" dirty="0">
                  <a:solidFill>
                    <a:schemeClr val="bg1"/>
                  </a:solidFill>
                  <a:latin typeface="Frutiger 55 Roman" panose="020B0503030504020204" pitchFamily="34" charset="0"/>
                </a:rPr>
                <a:t>MARINE</a:t>
              </a:r>
            </a:p>
          </p:txBody>
        </p:sp>
      </p:grpSp>
      <p:grpSp>
        <p:nvGrpSpPr>
          <p:cNvPr id="12" name="Group 11"/>
          <p:cNvGrpSpPr/>
          <p:nvPr/>
        </p:nvGrpSpPr>
        <p:grpSpPr>
          <a:xfrm>
            <a:off x="8303796" y="5826548"/>
            <a:ext cx="1226182" cy="927060"/>
            <a:chOff x="8303796" y="5826548"/>
            <a:chExt cx="1226182" cy="927060"/>
          </a:xfrm>
        </p:grpSpPr>
        <p:sp>
          <p:nvSpPr>
            <p:cNvPr id="38" name="Rectangle 37"/>
            <p:cNvSpPr/>
            <p:nvPr/>
          </p:nvSpPr>
          <p:spPr>
            <a:xfrm>
              <a:off x="8303796" y="5826548"/>
              <a:ext cx="1193091" cy="918923"/>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a:hlinkClick r:id="rId18" action="ppaction://hlinksldjump"/>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364917" y="5908381"/>
              <a:ext cx="583842" cy="583842"/>
            </a:xfrm>
            <a:prstGeom prst="rect">
              <a:avLst/>
            </a:prstGeom>
          </p:spPr>
        </p:pic>
        <p:sp>
          <p:nvSpPr>
            <p:cNvPr id="45" name="TextBox 44"/>
            <p:cNvSpPr txBox="1"/>
            <p:nvPr/>
          </p:nvSpPr>
          <p:spPr>
            <a:xfrm>
              <a:off x="8614055" y="6499692"/>
              <a:ext cx="915923" cy="253916"/>
            </a:xfrm>
            <a:prstGeom prst="rect">
              <a:avLst/>
            </a:prstGeom>
            <a:noFill/>
          </p:spPr>
          <p:txBody>
            <a:bodyPr wrap="square" rtlCol="0">
              <a:spAutoFit/>
            </a:bodyPr>
            <a:lstStyle/>
            <a:p>
              <a:r>
                <a:rPr lang="en-GB" sz="1050" dirty="0">
                  <a:solidFill>
                    <a:schemeClr val="bg1"/>
                  </a:solidFill>
                  <a:latin typeface="Frutiger 55 Roman" panose="020B0503030504020204" pitchFamily="34" charset="0"/>
                </a:rPr>
                <a:t>PROPERTY</a:t>
              </a:r>
            </a:p>
          </p:txBody>
        </p:sp>
      </p:grpSp>
      <p:grpSp>
        <p:nvGrpSpPr>
          <p:cNvPr id="13" name="Group 12"/>
          <p:cNvGrpSpPr/>
          <p:nvPr/>
        </p:nvGrpSpPr>
        <p:grpSpPr>
          <a:xfrm>
            <a:off x="9717386" y="5826548"/>
            <a:ext cx="1193091" cy="918923"/>
            <a:chOff x="9717386" y="5826548"/>
            <a:chExt cx="1193091" cy="918923"/>
          </a:xfrm>
        </p:grpSpPr>
        <p:sp>
          <p:nvSpPr>
            <p:cNvPr id="41" name="Rectangle 40"/>
            <p:cNvSpPr/>
            <p:nvPr/>
          </p:nvSpPr>
          <p:spPr>
            <a:xfrm>
              <a:off x="9717386" y="5826548"/>
              <a:ext cx="1193091" cy="918923"/>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a:hlinkClick r:id="rId19" action="ppaction://hlinksldjump"/>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798594" y="5924188"/>
              <a:ext cx="583842" cy="583842"/>
            </a:xfrm>
            <a:prstGeom prst="rect">
              <a:avLst/>
            </a:prstGeom>
          </p:spPr>
        </p:pic>
        <p:sp>
          <p:nvSpPr>
            <p:cNvPr id="48" name="TextBox 47"/>
            <p:cNvSpPr txBox="1"/>
            <p:nvPr/>
          </p:nvSpPr>
          <p:spPr>
            <a:xfrm>
              <a:off x="10020753" y="6478712"/>
              <a:ext cx="779626" cy="253916"/>
            </a:xfrm>
            <a:prstGeom prst="rect">
              <a:avLst/>
            </a:prstGeom>
            <a:noFill/>
          </p:spPr>
          <p:txBody>
            <a:bodyPr wrap="square" rtlCol="0">
              <a:spAutoFit/>
            </a:bodyPr>
            <a:lstStyle/>
            <a:p>
              <a:r>
                <a:rPr lang="en-GB" sz="1050" dirty="0">
                  <a:solidFill>
                    <a:schemeClr val="bg1"/>
                  </a:solidFill>
                  <a:latin typeface="Frutiger 55 Roman" panose="020B0503030504020204" pitchFamily="34" charset="0"/>
                </a:rPr>
                <a:t>LIABILITY</a:t>
              </a:r>
            </a:p>
          </p:txBody>
        </p:sp>
      </p:grpSp>
      <p:pic>
        <p:nvPicPr>
          <p:cNvPr id="51" name="Picture 2" descr="Image result for intu logo"/>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473007" y="185304"/>
            <a:ext cx="1617784" cy="593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962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36225" y="2199245"/>
            <a:ext cx="3077585" cy="1362075"/>
          </a:xfrm>
        </p:spPr>
        <p:txBody>
          <a:bodyPr/>
          <a:lstStyle/>
          <a:p>
            <a:pPr algn="ctr"/>
            <a:r>
              <a:rPr lang="en-GB" dirty="0"/>
              <a:t>Questions?</a:t>
            </a:r>
          </a:p>
        </p:txBody>
      </p:sp>
      <p:sp>
        <p:nvSpPr>
          <p:cNvPr id="2" name="Oval 1"/>
          <p:cNvSpPr/>
          <p:nvPr/>
        </p:nvSpPr>
        <p:spPr bwMode="auto">
          <a:xfrm>
            <a:off x="-624747" y="-290809"/>
            <a:ext cx="5211653" cy="5211653"/>
          </a:xfrm>
          <a:prstGeom prst="ellipse">
            <a:avLst/>
          </a:prstGeom>
          <a:noFill/>
          <a:ln w="19050" cap="flat" cmpd="sng" algn="ctr">
            <a:solidFill>
              <a:srgbClr val="00AEEF"/>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pic>
        <p:nvPicPr>
          <p:cNvPr id="4"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580" y="429041"/>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11489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Strategic trade Offs</a:t>
            </a:r>
          </a:p>
        </p:txBody>
      </p:sp>
      <p:sp>
        <p:nvSpPr>
          <p:cNvPr id="3" name="Text Placeholder 2"/>
          <p:cNvSpPr>
            <a:spLocks noGrp="1"/>
          </p:cNvSpPr>
          <p:nvPr>
            <p:ph type="body" idx="1"/>
          </p:nvPr>
        </p:nvSpPr>
        <p:spPr/>
        <p:txBody>
          <a:bodyPr/>
          <a:lstStyle/>
          <a:p>
            <a:endParaRPr lang="en-GB" dirty="0"/>
          </a:p>
        </p:txBody>
      </p:sp>
      <p:pic>
        <p:nvPicPr>
          <p:cNvPr id="4"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6344" y="530641"/>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2036528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a:xfrm>
            <a:off x="11280000" y="7183815"/>
            <a:ext cx="480000" cy="151200"/>
          </a:xfrm>
        </p:spPr>
        <p:txBody>
          <a:bodyPr/>
          <a:lstStyle/>
          <a:p>
            <a:fld id="{9D15C52B-6F64-4C6E-9CC2-4CF708A4CC2B}" type="slidenum">
              <a:rPr lang="en-US" smtClean="0">
                <a:solidFill>
                  <a:srgbClr val="000066"/>
                </a:solidFill>
              </a:rPr>
              <a:pPr/>
              <a:t>17</a:t>
            </a:fld>
            <a:endParaRPr lang="en-US" dirty="0">
              <a:solidFill>
                <a:srgbClr val="000066"/>
              </a:solidFill>
            </a:endParaRPr>
          </a:p>
        </p:txBody>
      </p:sp>
      <p:sp>
        <p:nvSpPr>
          <p:cNvPr id="6" name="TextBox 5"/>
          <p:cNvSpPr txBox="1"/>
          <p:nvPr/>
        </p:nvSpPr>
        <p:spPr>
          <a:xfrm>
            <a:off x="115329" y="255373"/>
            <a:ext cx="9753600" cy="1077218"/>
          </a:xfrm>
          <a:prstGeom prst="rect">
            <a:avLst/>
          </a:prstGeom>
          <a:noFill/>
        </p:spPr>
        <p:txBody>
          <a:bodyPr wrap="square" rtlCol="0">
            <a:spAutoFit/>
          </a:bodyPr>
          <a:lstStyle/>
          <a:p>
            <a:pPr algn="l"/>
            <a:r>
              <a:rPr lang="en-GB" sz="3200" dirty="0">
                <a:latin typeface="Frutiger 45 Light" panose="020B0303030504020204" pitchFamily="34" charset="0"/>
              </a:rPr>
              <a:t>Roads to Revolution: Emerging Themes from the AIRMIC report launched today</a:t>
            </a:r>
          </a:p>
        </p:txBody>
      </p:sp>
      <p:grpSp>
        <p:nvGrpSpPr>
          <p:cNvPr id="7" name="Group 6"/>
          <p:cNvGrpSpPr>
            <a:grpSpLocks/>
          </p:cNvGrpSpPr>
          <p:nvPr/>
        </p:nvGrpSpPr>
        <p:grpSpPr bwMode="auto">
          <a:xfrm>
            <a:off x="1016000" y="2275988"/>
            <a:ext cx="1854200" cy="3696542"/>
            <a:chOff x="1750102" y="1658326"/>
            <a:chExt cx="1492777" cy="3697539"/>
          </a:xfrm>
        </p:grpSpPr>
        <p:sp>
          <p:nvSpPr>
            <p:cNvPr id="8" name="Freeform 7"/>
            <p:cNvSpPr>
              <a:spLocks/>
            </p:cNvSpPr>
            <p:nvPr/>
          </p:nvSpPr>
          <p:spPr bwMode="auto">
            <a:xfrm>
              <a:off x="1750102" y="3551502"/>
              <a:ext cx="1492777" cy="960696"/>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3399"/>
            </a:solidFill>
            <a:ln>
              <a:noFill/>
            </a:ln>
          </p:spPr>
          <p:txBody>
            <a:bodyPr/>
            <a:lstStyle/>
            <a:p>
              <a:pPr>
                <a:defRPr/>
              </a:pPr>
              <a:endParaRPr lang="en-US">
                <a:solidFill>
                  <a:prstClr val="black"/>
                </a:solidFill>
                <a:ea typeface="MS PGothic" panose="020B0600070205080204" pitchFamily="34" charset="-128"/>
              </a:endParaRPr>
            </a:p>
          </p:txBody>
        </p:sp>
        <p:sp>
          <p:nvSpPr>
            <p:cNvPr id="9" name="TextBox 8"/>
            <p:cNvSpPr txBox="1"/>
            <p:nvPr/>
          </p:nvSpPr>
          <p:spPr>
            <a:xfrm>
              <a:off x="1788445" y="4617002"/>
              <a:ext cx="1194987" cy="738863"/>
            </a:xfrm>
            <a:prstGeom prst="rect">
              <a:avLst/>
            </a:prstGeom>
            <a:noFill/>
          </p:spPr>
          <p:txBody>
            <a:bodyPr wrap="square">
              <a:spAutoFit/>
            </a:bodyPr>
            <a:lstStyle/>
            <a:p>
              <a:pPr algn="ctr">
                <a:defRPr/>
              </a:pPr>
              <a:r>
                <a:rPr lang="en-GB" sz="1050" dirty="0">
                  <a:solidFill>
                    <a:schemeClr val="accent5">
                      <a:lumMod val="50000"/>
                    </a:schemeClr>
                  </a:solidFill>
                  <a:latin typeface="Frutiger 45 Light" panose="020B0303030504020204" pitchFamily="34" charset="0"/>
                </a:rPr>
                <a:t>Monitoring digital infrastructure availability (business continuity)</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10" name="TextBox 18"/>
            <p:cNvSpPr txBox="1">
              <a:spLocks noChangeArrowheads="1"/>
            </p:cNvSpPr>
            <p:nvPr/>
          </p:nvSpPr>
          <p:spPr bwMode="auto">
            <a:xfrm>
              <a:off x="1959257" y="1658326"/>
              <a:ext cx="1101989" cy="52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400" b="1" dirty="0">
                  <a:solidFill>
                    <a:srgbClr val="003399"/>
                  </a:solidFill>
                  <a:latin typeface="Frutiger 45 Light" panose="020B0303030504020204" pitchFamily="34" charset="0"/>
                </a:rPr>
                <a:t>Ownership vs Access</a:t>
              </a:r>
              <a:endParaRPr lang="id-ID" altLang="en-US" sz="1400" b="1" dirty="0">
                <a:solidFill>
                  <a:srgbClr val="003399"/>
                </a:solidFill>
                <a:latin typeface="Frutiger 45 Light" panose="020B0303030504020204" pitchFamily="34" charset="0"/>
              </a:endParaRPr>
            </a:p>
          </p:txBody>
        </p:sp>
        <p:cxnSp>
          <p:nvCxnSpPr>
            <p:cNvPr id="11" name="Straight Connector 10"/>
            <p:cNvCxnSpPr/>
            <p:nvPr/>
          </p:nvCxnSpPr>
          <p:spPr>
            <a:xfrm rot="5400000" flipV="1">
              <a:off x="1996661" y="2846132"/>
              <a:ext cx="1016274" cy="3834"/>
            </a:xfrm>
            <a:prstGeom prst="line">
              <a:avLst/>
            </a:prstGeom>
            <a:ln w="19050">
              <a:solidFill>
                <a:srgbClr val="003399"/>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2" name="Group 11"/>
          <p:cNvGrpSpPr>
            <a:grpSpLocks/>
          </p:cNvGrpSpPr>
          <p:nvPr/>
        </p:nvGrpSpPr>
        <p:grpSpPr bwMode="auto">
          <a:xfrm>
            <a:off x="2273300" y="2313765"/>
            <a:ext cx="1854200" cy="3492419"/>
            <a:chOff x="2762594" y="1696120"/>
            <a:chExt cx="1492777" cy="3491897"/>
          </a:xfrm>
        </p:grpSpPr>
        <p:sp>
          <p:nvSpPr>
            <p:cNvPr id="13" name="Freeform 7"/>
            <p:cNvSpPr>
              <a:spLocks/>
            </p:cNvSpPr>
            <p:nvPr/>
          </p:nvSpPr>
          <p:spPr bwMode="auto">
            <a:xfrm>
              <a:off x="2762594" y="3074552"/>
              <a:ext cx="1492777" cy="1438059"/>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0066"/>
            </a:solidFill>
            <a:ln>
              <a:noFill/>
            </a:ln>
          </p:spPr>
          <p:txBody>
            <a:bodyPr/>
            <a:lstStyle/>
            <a:p>
              <a:pPr>
                <a:defRPr/>
              </a:pPr>
              <a:endParaRPr lang="en-US">
                <a:solidFill>
                  <a:prstClr val="black"/>
                </a:solidFill>
                <a:ea typeface="MS PGothic" panose="020B0600070205080204" pitchFamily="34" charset="-128"/>
              </a:endParaRPr>
            </a:p>
          </p:txBody>
        </p:sp>
        <p:sp>
          <p:nvSpPr>
            <p:cNvPr id="14" name="TextBox 13"/>
            <p:cNvSpPr txBox="1"/>
            <p:nvPr/>
          </p:nvSpPr>
          <p:spPr>
            <a:xfrm>
              <a:off x="2894235" y="4611022"/>
              <a:ext cx="1150256" cy="576995"/>
            </a:xfrm>
            <a:prstGeom prst="rect">
              <a:avLst/>
            </a:prstGeom>
            <a:noFill/>
          </p:spPr>
          <p:txBody>
            <a:bodyPr>
              <a:spAutoFit/>
            </a:bodyPr>
            <a:lstStyle/>
            <a:p>
              <a:pPr algn="ctr">
                <a:defRPr/>
              </a:pPr>
              <a:r>
                <a:rPr lang="en-GB" sz="1050" dirty="0">
                  <a:solidFill>
                    <a:schemeClr val="accent5">
                      <a:lumMod val="50000"/>
                    </a:schemeClr>
                  </a:solidFill>
                  <a:latin typeface="Frutiger 45 Light" panose="020B0303030504020204" pitchFamily="34" charset="0"/>
                </a:rPr>
                <a:t>Scrutiny of digital logics and data integrity</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15" name="TextBox 14"/>
            <p:cNvSpPr txBox="1"/>
            <p:nvPr/>
          </p:nvSpPr>
          <p:spPr>
            <a:xfrm>
              <a:off x="2994383" y="1696120"/>
              <a:ext cx="1029198" cy="953964"/>
            </a:xfrm>
            <a:prstGeom prst="rect">
              <a:avLst/>
            </a:prstGeom>
            <a:noFill/>
          </p:spPr>
          <p:txBody>
            <a:bodyPr wrap="square">
              <a:spAutoFit/>
            </a:bodyPr>
            <a:lstStyle/>
            <a:p>
              <a:pPr algn="ctr">
                <a:defRPr/>
              </a:pPr>
              <a:r>
                <a:rPr lang="en-GB" sz="1400" b="1" dirty="0">
                  <a:solidFill>
                    <a:srgbClr val="000066"/>
                  </a:solidFill>
                  <a:latin typeface="Frutiger 45 Light" panose="020B0303030504020204" pitchFamily="34" charset="0"/>
                  <a:ea typeface="MS PGothic" panose="020B0600070205080204" pitchFamily="34" charset="-128"/>
                </a:rPr>
                <a:t>Data Science vs Science on experience</a:t>
              </a:r>
              <a:endParaRPr lang="id-ID" sz="1400" b="1" dirty="0">
                <a:solidFill>
                  <a:srgbClr val="000066"/>
                </a:solidFill>
                <a:latin typeface="Frutiger 45 Light" panose="020B0303030504020204" pitchFamily="34" charset="0"/>
                <a:ea typeface="MS PGothic" panose="020B0600070205080204" pitchFamily="34" charset="-128"/>
              </a:endParaRPr>
            </a:p>
          </p:txBody>
        </p:sp>
        <p:cxnSp>
          <p:nvCxnSpPr>
            <p:cNvPr id="16" name="Straight Connector 15"/>
            <p:cNvCxnSpPr/>
            <p:nvPr/>
          </p:nvCxnSpPr>
          <p:spPr>
            <a:xfrm rot="5400000" flipV="1">
              <a:off x="3214711" y="2608360"/>
              <a:ext cx="541257" cy="3835"/>
            </a:xfrm>
            <a:prstGeom prst="line">
              <a:avLst/>
            </a:prstGeom>
            <a:ln w="19050">
              <a:solidFill>
                <a:srgbClr val="000066"/>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7" name="Group 16"/>
          <p:cNvGrpSpPr>
            <a:grpSpLocks/>
          </p:cNvGrpSpPr>
          <p:nvPr/>
        </p:nvGrpSpPr>
        <p:grpSpPr bwMode="auto">
          <a:xfrm>
            <a:off x="3708400" y="2363558"/>
            <a:ext cx="1854200" cy="3604211"/>
            <a:chOff x="3918686" y="1746485"/>
            <a:chExt cx="1492777" cy="3603018"/>
          </a:xfrm>
        </p:grpSpPr>
        <p:sp>
          <p:nvSpPr>
            <p:cNvPr id="18" name="Freeform 7"/>
            <p:cNvSpPr>
              <a:spLocks/>
            </p:cNvSpPr>
            <p:nvPr/>
          </p:nvSpPr>
          <p:spPr bwMode="auto">
            <a:xfrm>
              <a:off x="3918686" y="2770192"/>
              <a:ext cx="1492777" cy="1742499"/>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9EFE"/>
            </a:solidFill>
            <a:ln>
              <a:noFill/>
            </a:ln>
          </p:spPr>
          <p:txBody>
            <a:bodyPr/>
            <a:lstStyle/>
            <a:p>
              <a:pPr>
                <a:defRPr/>
              </a:pPr>
              <a:endParaRPr lang="en-US">
                <a:solidFill>
                  <a:prstClr val="black"/>
                </a:solidFill>
                <a:ea typeface="MS PGothic" panose="020B0600070205080204" pitchFamily="34" charset="-128"/>
              </a:endParaRPr>
            </a:p>
          </p:txBody>
        </p:sp>
        <p:sp>
          <p:nvSpPr>
            <p:cNvPr id="19" name="TextBox 18"/>
            <p:cNvSpPr txBox="1"/>
            <p:nvPr/>
          </p:nvSpPr>
          <p:spPr>
            <a:xfrm>
              <a:off x="4032969" y="4611083"/>
              <a:ext cx="1193176" cy="738420"/>
            </a:xfrm>
            <a:prstGeom prst="rect">
              <a:avLst/>
            </a:prstGeom>
            <a:noFill/>
          </p:spPr>
          <p:txBody>
            <a:bodyPr wrap="square">
              <a:spAutoFit/>
            </a:bodyPr>
            <a:lstStyle/>
            <a:p>
              <a:pPr algn="ctr">
                <a:defRPr/>
              </a:pPr>
              <a:r>
                <a:rPr lang="en-GB" sz="1050" dirty="0">
                  <a:solidFill>
                    <a:schemeClr val="accent5">
                      <a:lumMod val="50000"/>
                    </a:schemeClr>
                  </a:solidFill>
                  <a:latin typeface="Frutiger 45 Light" panose="020B0303030504020204" pitchFamily="34" charset="0"/>
                </a:rPr>
                <a:t>Monitoring consistency between strategic choices and Organizational metrics</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20" name="TextBox 19"/>
            <p:cNvSpPr txBox="1"/>
            <p:nvPr/>
          </p:nvSpPr>
          <p:spPr>
            <a:xfrm>
              <a:off x="4032969" y="1746485"/>
              <a:ext cx="1274672" cy="523047"/>
            </a:xfrm>
            <a:prstGeom prst="rect">
              <a:avLst/>
            </a:prstGeom>
            <a:noFill/>
          </p:spPr>
          <p:txBody>
            <a:bodyPr wrap="square">
              <a:spAutoFit/>
            </a:bodyPr>
            <a:lstStyle/>
            <a:p>
              <a:pPr algn="ctr">
                <a:defRPr/>
              </a:pPr>
              <a:r>
                <a:rPr lang="en-GB" sz="1400" b="1" dirty="0">
                  <a:solidFill>
                    <a:srgbClr val="009EFE"/>
                  </a:solidFill>
                  <a:latin typeface="Frutiger 45 Light" panose="020B0303030504020204" pitchFamily="34" charset="0"/>
                  <a:ea typeface="MS PGothic" panose="020B0600070205080204" pitchFamily="34" charset="-128"/>
                </a:rPr>
                <a:t>Experimentation vs Stability</a:t>
              </a:r>
              <a:endParaRPr lang="id-ID" sz="1400" b="1" dirty="0">
                <a:solidFill>
                  <a:srgbClr val="009EFE"/>
                </a:solidFill>
                <a:latin typeface="Frutiger 45 Light" panose="020B0303030504020204" pitchFamily="34" charset="0"/>
                <a:ea typeface="MS PGothic" panose="020B0600070205080204" pitchFamily="34" charset="-128"/>
              </a:endParaRPr>
            </a:p>
          </p:txBody>
        </p:sp>
        <p:cxnSp>
          <p:nvCxnSpPr>
            <p:cNvPr id="21" name="Straight Connector 20"/>
            <p:cNvCxnSpPr/>
            <p:nvPr/>
          </p:nvCxnSpPr>
          <p:spPr>
            <a:xfrm rot="5400000" flipV="1">
              <a:off x="4541621" y="2479445"/>
              <a:ext cx="250742" cy="3835"/>
            </a:xfrm>
            <a:prstGeom prst="line">
              <a:avLst/>
            </a:prstGeom>
            <a:ln w="19050">
              <a:solidFill>
                <a:srgbClr val="009EFE"/>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22" name="Group 21"/>
          <p:cNvGrpSpPr>
            <a:grpSpLocks/>
          </p:cNvGrpSpPr>
          <p:nvPr/>
        </p:nvGrpSpPr>
        <p:grpSpPr bwMode="auto">
          <a:xfrm>
            <a:off x="5157788" y="2389634"/>
            <a:ext cx="1854200" cy="3739715"/>
            <a:chOff x="5085759" y="1772778"/>
            <a:chExt cx="1492777" cy="3738214"/>
          </a:xfrm>
        </p:grpSpPr>
        <p:sp>
          <p:nvSpPr>
            <p:cNvPr id="23" name="Freeform 32"/>
            <p:cNvSpPr>
              <a:spLocks/>
            </p:cNvSpPr>
            <p:nvPr/>
          </p:nvSpPr>
          <p:spPr bwMode="auto">
            <a:xfrm>
              <a:off x="5085759" y="3333192"/>
              <a:ext cx="1492777" cy="1179355"/>
            </a:xfrm>
            <a:custGeom>
              <a:avLst/>
              <a:gdLst>
                <a:gd name="T0" fmla="*/ 2147483646 w 660"/>
                <a:gd name="T1" fmla="*/ 2147483646 h 262"/>
                <a:gd name="T2" fmla="*/ 2147483646 w 660"/>
                <a:gd name="T3" fmla="*/ 2147483646 h 262"/>
                <a:gd name="T4" fmla="*/ 2147483646 w 660"/>
                <a:gd name="T5" fmla="*/ 2147483646 h 262"/>
                <a:gd name="T6" fmla="*/ 2147483646 w 660"/>
                <a:gd name="T7" fmla="*/ 2147483646 h 262"/>
                <a:gd name="T8" fmla="*/ 0 w 660"/>
                <a:gd name="T9" fmla="*/ 2147483646 h 262"/>
                <a:gd name="T10" fmla="*/ 2147483646 w 660"/>
                <a:gd name="T11" fmla="*/ 2147483646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4F90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a:solidFill>
                  <a:prstClr val="black"/>
                </a:solidFill>
                <a:ea typeface="MS PGothic" panose="020B0600070205080204" pitchFamily="34" charset="-128"/>
              </a:endParaRPr>
            </a:p>
          </p:txBody>
        </p:sp>
        <p:sp>
          <p:nvSpPr>
            <p:cNvPr id="24" name="TextBox 23"/>
            <p:cNvSpPr txBox="1"/>
            <p:nvPr/>
          </p:nvSpPr>
          <p:spPr>
            <a:xfrm>
              <a:off x="5213763" y="4611107"/>
              <a:ext cx="1240998" cy="899885"/>
            </a:xfrm>
            <a:prstGeom prst="rect">
              <a:avLst/>
            </a:prstGeom>
            <a:noFill/>
          </p:spPr>
          <p:txBody>
            <a:bodyPr wrap="square">
              <a:spAutoFit/>
            </a:bodyPr>
            <a:lstStyle/>
            <a:p>
              <a:pPr algn="ctr">
                <a:defRPr/>
              </a:pPr>
              <a:r>
                <a:rPr lang="en-GB" sz="1050" dirty="0">
                  <a:solidFill>
                    <a:schemeClr val="accent5">
                      <a:lumMod val="50000"/>
                    </a:schemeClr>
                  </a:solidFill>
                  <a:latin typeface="Frutiger 45 Light" panose="020B0303030504020204" pitchFamily="34" charset="0"/>
                </a:rPr>
                <a:t>Highlighting areas of "too much" organisational efficiency (risk concentration)</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25" name="TextBox 34"/>
            <p:cNvSpPr txBox="1">
              <a:spLocks noChangeArrowheads="1"/>
            </p:cNvSpPr>
            <p:nvPr/>
          </p:nvSpPr>
          <p:spPr bwMode="auto">
            <a:xfrm>
              <a:off x="5394705" y="1772778"/>
              <a:ext cx="814010" cy="52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400" b="1" dirty="0">
                  <a:solidFill>
                    <a:srgbClr val="4F90C8"/>
                  </a:solidFill>
                  <a:latin typeface="Frutiger 45 Light" panose="020B0303030504020204" pitchFamily="34" charset="0"/>
                </a:rPr>
                <a:t>Efficiency vs slack</a:t>
              </a:r>
              <a:endParaRPr lang="id-ID" altLang="en-US" sz="1400" b="1" dirty="0">
                <a:solidFill>
                  <a:srgbClr val="4F90C8"/>
                </a:solidFill>
                <a:latin typeface="Frutiger 45 Light" panose="020B0303030504020204" pitchFamily="34" charset="0"/>
              </a:endParaRPr>
            </a:p>
          </p:txBody>
        </p:sp>
        <p:cxnSp>
          <p:nvCxnSpPr>
            <p:cNvPr id="26" name="Straight Connector 25"/>
            <p:cNvCxnSpPr/>
            <p:nvPr/>
          </p:nvCxnSpPr>
          <p:spPr>
            <a:xfrm rot="5400000" flipV="1">
              <a:off x="5403917" y="2756683"/>
              <a:ext cx="828342" cy="5112"/>
            </a:xfrm>
            <a:prstGeom prst="line">
              <a:avLst/>
            </a:prstGeom>
            <a:ln w="19050">
              <a:solidFill>
                <a:srgbClr val="4F90C8"/>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27" name="Group 26"/>
          <p:cNvGrpSpPr>
            <a:grpSpLocks/>
          </p:cNvGrpSpPr>
          <p:nvPr/>
        </p:nvGrpSpPr>
        <p:grpSpPr bwMode="auto">
          <a:xfrm>
            <a:off x="6554788" y="2325565"/>
            <a:ext cx="1852612" cy="3651726"/>
            <a:chOff x="6210518" y="1708505"/>
            <a:chExt cx="1492777" cy="3651913"/>
          </a:xfrm>
        </p:grpSpPr>
        <p:sp>
          <p:nvSpPr>
            <p:cNvPr id="28" name="Freeform 7"/>
            <p:cNvSpPr>
              <a:spLocks/>
            </p:cNvSpPr>
            <p:nvPr/>
          </p:nvSpPr>
          <p:spPr bwMode="auto">
            <a:xfrm>
              <a:off x="6210518" y="3075412"/>
              <a:ext cx="1492777" cy="143676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97C1E3"/>
            </a:solidFill>
            <a:ln>
              <a:noFill/>
            </a:ln>
          </p:spPr>
          <p:txBody>
            <a:bodyPr/>
            <a:lstStyle/>
            <a:p>
              <a:pPr>
                <a:defRPr/>
              </a:pPr>
              <a:endParaRPr lang="en-US">
                <a:solidFill>
                  <a:prstClr val="black"/>
                </a:solidFill>
                <a:ea typeface="MS PGothic" panose="020B0600070205080204" pitchFamily="34" charset="-128"/>
              </a:endParaRPr>
            </a:p>
          </p:txBody>
        </p:sp>
        <p:sp>
          <p:nvSpPr>
            <p:cNvPr id="29" name="TextBox 28"/>
            <p:cNvSpPr txBox="1"/>
            <p:nvPr/>
          </p:nvSpPr>
          <p:spPr>
            <a:xfrm>
              <a:off x="6324363" y="4621716"/>
              <a:ext cx="1149963" cy="738702"/>
            </a:xfrm>
            <a:prstGeom prst="rect">
              <a:avLst/>
            </a:prstGeom>
            <a:noFill/>
          </p:spPr>
          <p:txBody>
            <a:bodyPr>
              <a:spAutoFit/>
            </a:bodyPr>
            <a:lstStyle/>
            <a:p>
              <a:pPr algn="ctr">
                <a:defRPr/>
              </a:pPr>
              <a:r>
                <a:rPr lang="en-GB" sz="1050" dirty="0">
                  <a:solidFill>
                    <a:schemeClr val="accent5">
                      <a:lumMod val="50000"/>
                    </a:schemeClr>
                  </a:solidFill>
                  <a:latin typeface="Frutiger 45 Light" panose="020B0303030504020204" pitchFamily="34" charset="0"/>
                </a:rPr>
                <a:t>Proposing metrics for measuring and monitoring "merged' risk</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30" name="TextBox 29"/>
            <p:cNvSpPr txBox="1"/>
            <p:nvPr/>
          </p:nvSpPr>
          <p:spPr>
            <a:xfrm>
              <a:off x="6391698" y="1708505"/>
              <a:ext cx="1129496" cy="831040"/>
            </a:xfrm>
            <a:prstGeom prst="rect">
              <a:avLst/>
            </a:prstGeom>
            <a:noFill/>
          </p:spPr>
          <p:txBody>
            <a:bodyPr wrap="square">
              <a:spAutoFit/>
            </a:bodyPr>
            <a:lstStyle/>
            <a:p>
              <a:pPr algn="ctr">
                <a:defRPr/>
              </a:pPr>
              <a:r>
                <a:rPr lang="en-GB" sz="1200" b="1" dirty="0">
                  <a:solidFill>
                    <a:srgbClr val="97C1E3"/>
                  </a:solidFill>
                  <a:latin typeface="Frutiger 45 Light" panose="020B0303030504020204" pitchFamily="34" charset="0"/>
                  <a:ea typeface="MS PGothic" panose="020B0600070205080204" pitchFamily="34" charset="-128"/>
                </a:rPr>
                <a:t>Knowledge Specialisation vs Knowledge Integration</a:t>
              </a:r>
              <a:endParaRPr lang="id-ID" sz="1200" b="1" dirty="0">
                <a:solidFill>
                  <a:srgbClr val="97C1E3"/>
                </a:solidFill>
                <a:latin typeface="Frutiger 45 Light" panose="020B0303030504020204" pitchFamily="34" charset="0"/>
                <a:ea typeface="MS PGothic" panose="020B0600070205080204" pitchFamily="34" charset="-128"/>
              </a:endParaRPr>
            </a:p>
          </p:txBody>
        </p:sp>
        <p:cxnSp>
          <p:nvCxnSpPr>
            <p:cNvPr id="31" name="Straight Connector 30"/>
            <p:cNvCxnSpPr>
              <a:stCxn id="30" idx="2"/>
            </p:cNvCxnSpPr>
            <p:nvPr/>
          </p:nvCxnSpPr>
          <p:spPr>
            <a:xfrm flipH="1">
              <a:off x="6956268" y="2539545"/>
              <a:ext cx="178" cy="429499"/>
            </a:xfrm>
            <a:prstGeom prst="line">
              <a:avLst/>
            </a:prstGeom>
            <a:ln w="19050">
              <a:solidFill>
                <a:srgbClr val="97C1E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32" name="Group 31"/>
          <p:cNvGrpSpPr>
            <a:grpSpLocks/>
          </p:cNvGrpSpPr>
          <p:nvPr/>
        </p:nvGrpSpPr>
        <p:grpSpPr bwMode="auto">
          <a:xfrm>
            <a:off x="7961313" y="2316125"/>
            <a:ext cx="1852612" cy="4150676"/>
            <a:chOff x="7343322" y="1699068"/>
            <a:chExt cx="1492777" cy="4149598"/>
          </a:xfrm>
        </p:grpSpPr>
        <p:sp>
          <p:nvSpPr>
            <p:cNvPr id="33" name="Freeform 7"/>
            <p:cNvSpPr>
              <a:spLocks/>
            </p:cNvSpPr>
            <p:nvPr/>
          </p:nvSpPr>
          <p:spPr bwMode="auto">
            <a:xfrm>
              <a:off x="7343322" y="3480212"/>
              <a:ext cx="1492777" cy="1032335"/>
            </a:xfrm>
            <a:custGeom>
              <a:avLst/>
              <a:gdLst>
                <a:gd name="T0" fmla="*/ 2147483646 w 660"/>
                <a:gd name="T1" fmla="*/ 2147483646 h 262"/>
                <a:gd name="T2" fmla="*/ 2147483646 w 660"/>
                <a:gd name="T3" fmla="*/ 2147483646 h 262"/>
                <a:gd name="T4" fmla="*/ 2147483646 w 660"/>
                <a:gd name="T5" fmla="*/ 2147483646 h 262"/>
                <a:gd name="T6" fmla="*/ 2147483646 w 660"/>
                <a:gd name="T7" fmla="*/ 2147483646 h 262"/>
                <a:gd name="T8" fmla="*/ 0 w 660"/>
                <a:gd name="T9" fmla="*/ 2147483646 h 262"/>
                <a:gd name="T10" fmla="*/ 2147483646 w 660"/>
                <a:gd name="T11" fmla="*/ 2147483646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73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a:solidFill>
                  <a:prstClr val="black"/>
                </a:solidFill>
                <a:ea typeface="MS PGothic" panose="020B0600070205080204" pitchFamily="34" charset="-128"/>
              </a:endParaRPr>
            </a:p>
          </p:txBody>
        </p:sp>
        <p:sp>
          <p:nvSpPr>
            <p:cNvPr id="34" name="TextBox 33"/>
            <p:cNvSpPr txBox="1"/>
            <p:nvPr/>
          </p:nvSpPr>
          <p:spPr>
            <a:xfrm>
              <a:off x="7510891" y="4625572"/>
              <a:ext cx="1149963" cy="1223094"/>
            </a:xfrm>
            <a:prstGeom prst="rect">
              <a:avLst/>
            </a:prstGeom>
            <a:noFill/>
          </p:spPr>
          <p:txBody>
            <a:bodyPr>
              <a:spAutoFit/>
            </a:bodyPr>
            <a:lstStyle/>
            <a:p>
              <a:pPr algn="ctr">
                <a:defRPr/>
              </a:pPr>
              <a:r>
                <a:rPr lang="en-GB" sz="1050" dirty="0">
                  <a:solidFill>
                    <a:schemeClr val="accent5">
                      <a:lumMod val="50000"/>
                    </a:schemeClr>
                  </a:solidFill>
                  <a:latin typeface="Frutiger 45 Light" panose="020B0303030504020204" pitchFamily="34" charset="0"/>
                </a:rPr>
                <a:t>Identification and Monitoring of ecosystems "connected' risk (some not directly manageable by the organisation)</a:t>
              </a:r>
              <a:endParaRPr lang="id-ID" sz="105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35" name="TextBox 45"/>
            <p:cNvSpPr txBox="1">
              <a:spLocks noChangeArrowheads="1"/>
            </p:cNvSpPr>
            <p:nvPr/>
          </p:nvSpPr>
          <p:spPr bwMode="auto">
            <a:xfrm>
              <a:off x="7719275" y="1699068"/>
              <a:ext cx="726799"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200" b="1" dirty="0">
                  <a:solidFill>
                    <a:srgbClr val="007396"/>
                  </a:solidFill>
                  <a:latin typeface="Frutiger 45 Light" panose="020B0303030504020204" pitchFamily="34" charset="0"/>
                </a:rPr>
                <a:t>Openness vs Control</a:t>
              </a:r>
              <a:endParaRPr lang="id-ID" altLang="en-US" sz="1200" b="1" dirty="0">
                <a:solidFill>
                  <a:srgbClr val="007396"/>
                </a:solidFill>
                <a:latin typeface="Frutiger 45 Light" panose="020B0303030504020204" pitchFamily="34" charset="0"/>
              </a:endParaRPr>
            </a:p>
          </p:txBody>
        </p:sp>
        <p:cxnSp>
          <p:nvCxnSpPr>
            <p:cNvPr id="36" name="Straight Connector 35"/>
            <p:cNvCxnSpPr/>
            <p:nvPr/>
          </p:nvCxnSpPr>
          <p:spPr>
            <a:xfrm rot="5400000" flipV="1">
              <a:off x="7562442" y="2835006"/>
              <a:ext cx="1044304" cy="3837"/>
            </a:xfrm>
            <a:prstGeom prst="line">
              <a:avLst/>
            </a:prstGeom>
            <a:ln w="19050">
              <a:solidFill>
                <a:srgbClr val="007396"/>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37" name="Group 36"/>
          <p:cNvGrpSpPr>
            <a:grpSpLocks/>
          </p:cNvGrpSpPr>
          <p:nvPr/>
        </p:nvGrpSpPr>
        <p:grpSpPr bwMode="auto">
          <a:xfrm>
            <a:off x="9191625" y="2323530"/>
            <a:ext cx="1854200" cy="3765145"/>
            <a:chOff x="8334525" y="1706700"/>
            <a:chExt cx="1492777" cy="3764169"/>
          </a:xfrm>
        </p:grpSpPr>
        <p:sp>
          <p:nvSpPr>
            <p:cNvPr id="38" name="Freeform 7"/>
            <p:cNvSpPr>
              <a:spLocks/>
            </p:cNvSpPr>
            <p:nvPr/>
          </p:nvSpPr>
          <p:spPr bwMode="auto">
            <a:xfrm>
              <a:off x="8334525" y="3734120"/>
              <a:ext cx="1492777" cy="778428"/>
            </a:xfrm>
            <a:custGeom>
              <a:avLst/>
              <a:gdLst>
                <a:gd name="T0" fmla="*/ 2147483646 w 660"/>
                <a:gd name="T1" fmla="*/ 2147483646 h 262"/>
                <a:gd name="T2" fmla="*/ 2147483646 w 660"/>
                <a:gd name="T3" fmla="*/ 2147483646 h 262"/>
                <a:gd name="T4" fmla="*/ 2147483646 w 660"/>
                <a:gd name="T5" fmla="*/ 2147483646 h 262"/>
                <a:gd name="T6" fmla="*/ 2147483646 w 660"/>
                <a:gd name="T7" fmla="*/ 2147483646 h 262"/>
                <a:gd name="T8" fmla="*/ 0 w 660"/>
                <a:gd name="T9" fmla="*/ 2147483646 h 262"/>
                <a:gd name="T10" fmla="*/ 2147483646 w 660"/>
                <a:gd name="T11" fmla="*/ 2147483646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BF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a:solidFill>
                  <a:prstClr val="black"/>
                </a:solidFill>
                <a:ea typeface="MS PGothic" panose="020B0600070205080204" pitchFamily="34" charset="-128"/>
              </a:endParaRPr>
            </a:p>
          </p:txBody>
        </p:sp>
        <p:sp>
          <p:nvSpPr>
            <p:cNvPr id="39" name="TextBox 38"/>
            <p:cNvSpPr txBox="1"/>
            <p:nvPr/>
          </p:nvSpPr>
          <p:spPr>
            <a:xfrm>
              <a:off x="8531347" y="4640087"/>
              <a:ext cx="1150256" cy="830782"/>
            </a:xfrm>
            <a:prstGeom prst="rect">
              <a:avLst/>
            </a:prstGeom>
            <a:noFill/>
          </p:spPr>
          <p:txBody>
            <a:bodyPr>
              <a:spAutoFit/>
            </a:bodyPr>
            <a:lstStyle/>
            <a:p>
              <a:pPr algn="ctr">
                <a:defRPr/>
              </a:pPr>
              <a:r>
                <a:rPr lang="en-GB" sz="1200" dirty="0">
                  <a:solidFill>
                    <a:schemeClr val="accent5">
                      <a:lumMod val="50000"/>
                    </a:schemeClr>
                  </a:solidFill>
                  <a:latin typeface="Frutiger 45 Light" panose="020B0303030504020204" pitchFamily="34" charset="0"/>
                </a:rPr>
                <a:t>Focus on monitoring legitimacy and reputational  risks</a:t>
              </a:r>
              <a:endParaRPr lang="id-ID" sz="1200" dirty="0">
                <a:solidFill>
                  <a:schemeClr val="accent5">
                    <a:lumMod val="50000"/>
                  </a:schemeClr>
                </a:solidFill>
                <a:latin typeface="Frutiger 45 Light" panose="020B0303030504020204" pitchFamily="34" charset="0"/>
                <a:ea typeface="MS PGothic" panose="020B0600070205080204" pitchFamily="34" charset="-128"/>
              </a:endParaRPr>
            </a:p>
          </p:txBody>
        </p:sp>
        <p:sp>
          <p:nvSpPr>
            <p:cNvPr id="40" name="TextBox 50"/>
            <p:cNvSpPr txBox="1">
              <a:spLocks noChangeArrowheads="1"/>
            </p:cNvSpPr>
            <p:nvPr/>
          </p:nvSpPr>
          <p:spPr bwMode="auto">
            <a:xfrm>
              <a:off x="8687967" y="1706700"/>
              <a:ext cx="818121"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fontAlgn="base">
                <a:lnSpc>
                  <a:spcPct val="100000"/>
                </a:lnSpc>
                <a:spcBef>
                  <a:spcPct val="0"/>
                </a:spcBef>
                <a:spcAft>
                  <a:spcPct val="0"/>
                </a:spcAft>
                <a:buFontTx/>
                <a:buNone/>
              </a:pPr>
              <a:r>
                <a:rPr lang="en-GB" altLang="en-US" sz="1200" b="1" dirty="0">
                  <a:solidFill>
                    <a:srgbClr val="00BFB3"/>
                  </a:solidFill>
                  <a:latin typeface="Frutiger 45 Light" panose="020B0303030504020204" pitchFamily="34" charset="0"/>
                </a:rPr>
                <a:t>Compliance vs legitimacy</a:t>
              </a:r>
              <a:endParaRPr lang="id-ID" altLang="en-US" sz="1200" b="1" dirty="0">
                <a:solidFill>
                  <a:srgbClr val="00BFB3"/>
                </a:solidFill>
                <a:latin typeface="Frutiger 45 Light" panose="020B0303030504020204" pitchFamily="34" charset="0"/>
              </a:endParaRPr>
            </a:p>
          </p:txBody>
        </p:sp>
        <p:cxnSp>
          <p:nvCxnSpPr>
            <p:cNvPr id="41" name="Straight Connector 40"/>
            <p:cNvCxnSpPr/>
            <p:nvPr/>
          </p:nvCxnSpPr>
          <p:spPr>
            <a:xfrm rot="5400000" flipV="1">
              <a:off x="8465257" y="2962359"/>
              <a:ext cx="1223645" cy="5112"/>
            </a:xfrm>
            <a:prstGeom prst="line">
              <a:avLst/>
            </a:prstGeom>
            <a:ln w="19050">
              <a:solidFill>
                <a:srgbClr val="00BFB3"/>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105029" y="1547502"/>
            <a:ext cx="5959718" cy="338554"/>
          </a:xfrm>
          <a:prstGeom prst="rect">
            <a:avLst/>
          </a:prstGeom>
          <a:noFill/>
        </p:spPr>
        <p:txBody>
          <a:bodyPr wrap="square" rtlCol="0">
            <a:spAutoFit/>
          </a:bodyPr>
          <a:lstStyle/>
          <a:p>
            <a:pPr algn="l"/>
            <a:r>
              <a:rPr lang="en-GB" sz="1600" dirty="0">
                <a:solidFill>
                  <a:schemeClr val="accent5">
                    <a:lumMod val="50000"/>
                  </a:schemeClr>
                </a:solidFill>
                <a:latin typeface="Frutiger 45 Light" panose="020B0303030504020204" pitchFamily="34" charset="0"/>
              </a:rPr>
              <a:t>Seven building blocks for risk management in the digital age</a:t>
            </a:r>
          </a:p>
        </p:txBody>
      </p:sp>
      <p:pic>
        <p:nvPicPr>
          <p:cNvPr id="42"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78605" y="14231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14508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3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000"/>
                                        <p:tgtEl>
                                          <p:spTgt spid="7"/>
                                        </p:tgtEl>
                                      </p:cBhvr>
                                    </p:animEffect>
                                  </p:childTnLst>
                                </p:cTn>
                              </p:par>
                              <p:par>
                                <p:cTn id="8" presetID="22" presetClass="entr" presetSubtype="4" fill="hold" nodeType="withEffect">
                                  <p:stCondLst>
                                    <p:cond delay="350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2000"/>
                                        <p:tgtEl>
                                          <p:spTgt spid="12"/>
                                        </p:tgtEl>
                                      </p:cBhvr>
                                    </p:animEffect>
                                  </p:childTnLst>
                                </p:cTn>
                              </p:par>
                              <p:par>
                                <p:cTn id="11" presetID="22" presetClass="entr" presetSubtype="4" fill="hold" nodeType="withEffect">
                                  <p:stCondLst>
                                    <p:cond delay="400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2000"/>
                                        <p:tgtEl>
                                          <p:spTgt spid="17"/>
                                        </p:tgtEl>
                                      </p:cBhvr>
                                    </p:animEffect>
                                  </p:childTnLst>
                                </p:cTn>
                              </p:par>
                              <p:par>
                                <p:cTn id="14" presetID="22" presetClass="entr" presetSubtype="4" fill="hold" nodeType="withEffect">
                                  <p:stCondLst>
                                    <p:cond delay="45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2000"/>
                                        <p:tgtEl>
                                          <p:spTgt spid="22"/>
                                        </p:tgtEl>
                                      </p:cBhvr>
                                    </p:animEffect>
                                  </p:childTnLst>
                                </p:cTn>
                              </p:par>
                              <p:par>
                                <p:cTn id="17" presetID="22" presetClass="entr" presetSubtype="4" fill="hold" nodeType="withEffect">
                                  <p:stCondLst>
                                    <p:cond delay="500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2000"/>
                                        <p:tgtEl>
                                          <p:spTgt spid="27"/>
                                        </p:tgtEl>
                                      </p:cBhvr>
                                    </p:animEffect>
                                  </p:childTnLst>
                                </p:cTn>
                              </p:par>
                              <p:par>
                                <p:cTn id="20" presetID="22" presetClass="entr" presetSubtype="4" fill="hold" nodeType="withEffect">
                                  <p:stCondLst>
                                    <p:cond delay="550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2000"/>
                                        <p:tgtEl>
                                          <p:spTgt spid="32"/>
                                        </p:tgtEl>
                                      </p:cBhvr>
                                    </p:animEffect>
                                  </p:childTnLst>
                                </p:cTn>
                              </p:par>
                              <p:par>
                                <p:cTn id="23" presetID="22" presetClass="entr" presetSubtype="4" fill="hold" nodeType="withEffect">
                                  <p:stCondLst>
                                    <p:cond delay="600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76708" y="1262055"/>
            <a:ext cx="11381781" cy="4959662"/>
          </a:xfrm>
        </p:spPr>
        <p:txBody>
          <a:bodyPr>
            <a:normAutofit lnSpcReduction="10000"/>
          </a:bodyPr>
          <a:lstStyle/>
          <a:p>
            <a:pPr marL="0" indent="0">
              <a:buNone/>
            </a:pPr>
            <a:r>
              <a:rPr lang="en-GB" b="1" dirty="0">
                <a:solidFill>
                  <a:srgbClr val="003399"/>
                </a:solidFill>
              </a:rPr>
              <a:t>SUMMARY </a:t>
            </a:r>
          </a:p>
          <a:p>
            <a:pPr marL="0" indent="0">
              <a:buNone/>
            </a:pPr>
            <a:r>
              <a:rPr lang="en-GB" dirty="0">
                <a:solidFill>
                  <a:srgbClr val="000066"/>
                </a:solidFill>
              </a:rPr>
              <a:t>The research shows that digital technologies, differently from previous information technologies, are becoming increasingly core in a business, not just a support function.  It is a key point that the digital world is more open and there are advantages to that.  However, it is true that this then prompts questions about who owns the data, who owns changes to data, are they consistent and who is monitoring it?</a:t>
            </a:r>
          </a:p>
          <a:p>
            <a:endParaRPr lang="en-GB" dirty="0"/>
          </a:p>
          <a:p>
            <a:pPr marL="0" indent="0">
              <a:buNone/>
            </a:pPr>
            <a:r>
              <a:rPr lang="en-GB" b="1" dirty="0">
                <a:solidFill>
                  <a:srgbClr val="003399"/>
                </a:solidFill>
              </a:rPr>
              <a:t>intu </a:t>
            </a:r>
          </a:p>
          <a:p>
            <a:pPr marL="0" indent="0">
              <a:buNone/>
            </a:pPr>
            <a:r>
              <a:rPr lang="en-GB" dirty="0">
                <a:solidFill>
                  <a:srgbClr val="000066"/>
                </a:solidFill>
              </a:rPr>
              <a:t>Zurich trial; we have to be open to Zurich knowing a lot more about us (monitoring our systems) to get the benefits (limited renewal, flagging to us where there may be issues)</a:t>
            </a:r>
          </a:p>
          <a:p>
            <a:pPr marL="0" indent="0">
              <a:buNone/>
            </a:pPr>
            <a:r>
              <a:rPr lang="en-GB" dirty="0">
                <a:solidFill>
                  <a:srgbClr val="000066"/>
                </a:solidFill>
              </a:rPr>
              <a:t>Previously had tried to do this offline by sharing information with insurers throughout the year; telling them about all changes, holding an </a:t>
            </a:r>
            <a:r>
              <a:rPr lang="en-GB" dirty="0" err="1">
                <a:solidFill>
                  <a:srgbClr val="000066"/>
                </a:solidFill>
              </a:rPr>
              <a:t>intu</a:t>
            </a:r>
            <a:r>
              <a:rPr lang="en-GB" dirty="0">
                <a:solidFill>
                  <a:srgbClr val="000066"/>
                </a:solidFill>
              </a:rPr>
              <a:t> insurance family day.</a:t>
            </a:r>
          </a:p>
          <a:p>
            <a:endParaRPr lang="en-GB" dirty="0"/>
          </a:p>
          <a:p>
            <a:pPr marL="0" indent="0">
              <a:buNone/>
            </a:pPr>
            <a:r>
              <a:rPr lang="en-GB" b="1" dirty="0">
                <a:solidFill>
                  <a:srgbClr val="003399"/>
                </a:solidFill>
              </a:rPr>
              <a:t>Zurich</a:t>
            </a:r>
            <a:r>
              <a:rPr lang="en-GB" dirty="0">
                <a:solidFill>
                  <a:srgbClr val="003399"/>
                </a:solidFill>
              </a:rPr>
              <a:t> </a:t>
            </a:r>
          </a:p>
          <a:p>
            <a:pPr marL="0" indent="0">
              <a:buNone/>
            </a:pPr>
            <a:r>
              <a:rPr lang="en-GB" dirty="0">
                <a:solidFill>
                  <a:srgbClr val="000066"/>
                </a:solidFill>
              </a:rPr>
              <a:t>New risk owners are emerging within your business, how do you build a quick and relevant relationship with them ? and the align that with your group risk strategy and the efficacy of the current risk transfer solutions that exist.</a:t>
            </a:r>
          </a:p>
        </p:txBody>
      </p:sp>
      <p:pic>
        <p:nvPicPr>
          <p:cNvPr id="7"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bwMode="auto">
          <a:xfrm>
            <a:off x="403202" y="268234"/>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OWNERSHIP </a:t>
            </a:r>
            <a:r>
              <a:rPr lang="en-US" sz="2800" b="0" kern="0" dirty="0">
                <a:solidFill>
                  <a:srgbClr val="FFFFFF">
                    <a:lumMod val="65000"/>
                  </a:srgbClr>
                </a:solidFill>
              </a:rPr>
              <a:t>|</a:t>
            </a:r>
            <a:r>
              <a:rPr lang="en-US" sz="2800" b="0" kern="0" dirty="0">
                <a:solidFill>
                  <a:srgbClr val="4F90C8"/>
                </a:solidFill>
              </a:rPr>
              <a:t> </a:t>
            </a:r>
            <a:r>
              <a:rPr lang="en-US" sz="2800" b="0" kern="0" dirty="0">
                <a:solidFill>
                  <a:srgbClr val="003399"/>
                </a:solidFill>
              </a:rPr>
              <a:t>ACCESS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sp>
        <p:nvSpPr>
          <p:cNvPr id="6" name="Rectangle 5">
            <a:extLst>
              <a:ext uri="{FF2B5EF4-FFF2-40B4-BE49-F238E27FC236}">
                <a16:creationId xmlns:a16="http://schemas.microsoft.com/office/drawing/2014/main" id="{EBD2F014-9C98-4FD5-AD15-D9E5488D010D}"/>
              </a:ext>
            </a:extLst>
          </p:cNvPr>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260704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b="1" dirty="0">
                <a:solidFill>
                  <a:srgbClr val="000066"/>
                </a:solidFill>
              </a:rPr>
              <a:t>SUMMARY</a:t>
            </a:r>
          </a:p>
          <a:p>
            <a:pPr marL="0" indent="0">
              <a:buNone/>
            </a:pPr>
            <a:r>
              <a:rPr lang="en-GB" dirty="0">
                <a:solidFill>
                  <a:srgbClr val="000066"/>
                </a:solidFill>
              </a:rPr>
              <a:t>Digital technologies facilitate decision-making based on big data.   Are there opportunities to enhance “red flags” over data; like the Zurich monitoring of intu systems.  This could flag issues early and prevent loss for all parties.</a:t>
            </a:r>
          </a:p>
          <a:p>
            <a:endParaRPr lang="en-GB" b="1" dirty="0">
              <a:solidFill>
                <a:srgbClr val="000066"/>
              </a:solidFill>
            </a:endParaRPr>
          </a:p>
          <a:p>
            <a:pPr marL="0" indent="0">
              <a:buNone/>
            </a:pPr>
            <a:r>
              <a:rPr lang="en-GB" b="1" dirty="0">
                <a:solidFill>
                  <a:srgbClr val="000066"/>
                </a:solidFill>
              </a:rPr>
              <a:t>intu</a:t>
            </a:r>
            <a:endParaRPr lang="en-GB" dirty="0">
              <a:solidFill>
                <a:srgbClr val="000066"/>
              </a:solidFill>
            </a:endParaRPr>
          </a:p>
          <a:p>
            <a:pPr marL="0" indent="0">
              <a:buNone/>
            </a:pPr>
            <a:r>
              <a:rPr lang="en-GB" dirty="0">
                <a:solidFill>
                  <a:srgbClr val="000066"/>
                </a:solidFill>
              </a:rPr>
              <a:t>Are we as businesses adequately investing in data science to maximise opportunities and reduce risks?  There are many opportunities for better use of data analytics in the risk and insurance industries.</a:t>
            </a:r>
          </a:p>
          <a:p>
            <a:endParaRPr lang="en-GB" dirty="0">
              <a:solidFill>
                <a:srgbClr val="000066"/>
              </a:solidFill>
            </a:endParaRPr>
          </a:p>
          <a:p>
            <a:pPr marL="0" indent="0">
              <a:buNone/>
            </a:pPr>
            <a:r>
              <a:rPr lang="en-GB" b="1" dirty="0">
                <a:solidFill>
                  <a:srgbClr val="000066"/>
                </a:solidFill>
              </a:rPr>
              <a:t>Zurich</a:t>
            </a:r>
            <a:endParaRPr lang="en-GB" dirty="0">
              <a:solidFill>
                <a:srgbClr val="000066"/>
              </a:solidFill>
            </a:endParaRPr>
          </a:p>
          <a:p>
            <a:pPr marL="0" indent="0">
              <a:buNone/>
            </a:pPr>
            <a:r>
              <a:rPr lang="en-GB" dirty="0">
                <a:solidFill>
                  <a:srgbClr val="000066"/>
                </a:solidFill>
              </a:rPr>
              <a:t>How do we evaluate risk that is truly new with no history or actuarial modelling?</a:t>
            </a: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19</a:t>
            </a:fld>
            <a:endParaRPr lang="en-US" dirty="0">
              <a:solidFill>
                <a:srgbClr val="000066"/>
              </a:solidFill>
            </a:endParaRPr>
          </a:p>
        </p:txBody>
      </p:sp>
      <p:pic>
        <p:nvPicPr>
          <p:cNvPr id="6"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3"/>
          <p:cNvSpPr txBox="1">
            <a:spLocks/>
          </p:cNvSpPr>
          <p:nvPr/>
        </p:nvSpPr>
        <p:spPr bwMode="auto">
          <a:xfrm>
            <a:off x="403201" y="271535"/>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DATA SCIENCE </a:t>
            </a:r>
            <a:r>
              <a:rPr lang="en-US" sz="2800" b="0" kern="0" dirty="0">
                <a:solidFill>
                  <a:srgbClr val="FFFFFF">
                    <a:lumMod val="65000"/>
                  </a:srgbClr>
                </a:solidFill>
              </a:rPr>
              <a:t>|</a:t>
            </a:r>
            <a:r>
              <a:rPr lang="en-US" sz="2800" b="0" kern="0" dirty="0">
                <a:solidFill>
                  <a:srgbClr val="4F90C8"/>
                </a:solidFill>
              </a:rPr>
              <a:t> </a:t>
            </a:r>
            <a:r>
              <a:rPr lang="en-US" sz="2800" b="0" kern="0" dirty="0"/>
              <a:t>SCIENCE ON EXPERIENCE</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sp>
        <p:nvSpPr>
          <p:cNvPr id="8" name="Rectangle 7">
            <a:extLst>
              <a:ext uri="{FF2B5EF4-FFF2-40B4-BE49-F238E27FC236}">
                <a16:creationId xmlns:a16="http://schemas.microsoft.com/office/drawing/2014/main" id="{E8DA5D4B-81F2-4285-8D04-230F1BBFF9BA}"/>
              </a:ext>
            </a:extLst>
          </p:cNvPr>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752072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GB" b="1" dirty="0">
                <a:solidFill>
                  <a:srgbClr val="009EFE"/>
                </a:solidFill>
              </a:rPr>
              <a:t>SUMMARY</a:t>
            </a:r>
          </a:p>
          <a:p>
            <a:pPr marL="0" indent="0">
              <a:buNone/>
            </a:pPr>
            <a:r>
              <a:rPr lang="en-GB" dirty="0">
                <a:solidFill>
                  <a:srgbClr val="000066"/>
                </a:solidFill>
              </a:rPr>
              <a:t>Companies are struggling in defining their core business and hence driving execution accordingly. There is an increase in experimentation which can throw out the standard stability that helps manage risk.</a:t>
            </a:r>
          </a:p>
          <a:p>
            <a:pPr marL="0" indent="0">
              <a:buNone/>
            </a:pPr>
            <a:endParaRPr lang="en-GB" dirty="0">
              <a:solidFill>
                <a:srgbClr val="000066"/>
              </a:solidFill>
            </a:endParaRPr>
          </a:p>
          <a:p>
            <a:pPr marL="0" indent="0">
              <a:buNone/>
            </a:pPr>
            <a:r>
              <a:rPr lang="en-GB" b="1" dirty="0">
                <a:solidFill>
                  <a:srgbClr val="009EFE"/>
                </a:solidFill>
              </a:rPr>
              <a:t>intu</a:t>
            </a:r>
            <a:r>
              <a:rPr lang="en-GB" dirty="0">
                <a:solidFill>
                  <a:srgbClr val="009EFE"/>
                </a:solidFill>
              </a:rPr>
              <a:t> </a:t>
            </a:r>
          </a:p>
          <a:p>
            <a:pPr marL="0" indent="0">
              <a:buNone/>
            </a:pPr>
            <a:r>
              <a:rPr lang="en-GB" dirty="0">
                <a:solidFill>
                  <a:srgbClr val="000066"/>
                </a:solidFill>
              </a:rPr>
              <a:t>The way that intu develop their customer facing systems is more experimental i.e. try something, if it doesn’t work with the customers then change it and try something else.  Whilst we still follow controls in systems development, it is harder to manage the risks around this sort of approach.</a:t>
            </a:r>
          </a:p>
          <a:p>
            <a:endParaRPr lang="en-GB" dirty="0">
              <a:solidFill>
                <a:srgbClr val="000066"/>
              </a:solidFill>
            </a:endParaRPr>
          </a:p>
          <a:p>
            <a:pPr marL="0" indent="0">
              <a:buNone/>
            </a:pPr>
            <a:r>
              <a:rPr lang="en-GB" b="1" dirty="0">
                <a:solidFill>
                  <a:srgbClr val="009EFE"/>
                </a:solidFill>
              </a:rPr>
              <a:t>Zurich</a:t>
            </a:r>
            <a:r>
              <a:rPr lang="en-GB" dirty="0">
                <a:solidFill>
                  <a:srgbClr val="000066"/>
                </a:solidFill>
              </a:rPr>
              <a:t> </a:t>
            </a:r>
          </a:p>
          <a:p>
            <a:pPr marL="0" indent="0">
              <a:buNone/>
            </a:pPr>
            <a:r>
              <a:rPr lang="en-GB" dirty="0">
                <a:solidFill>
                  <a:srgbClr val="000066"/>
                </a:solidFill>
              </a:rPr>
              <a:t>Innovation is always fast paced and subject to usual business rules of success and failure before they flourish and unfold in the future business model how do you stay close to that environment whether it be contractual with Third Parties (NDA’s or Supply Chain exposure)? The enterprise risk still needs assessing from ideation, development to production.</a:t>
            </a:r>
          </a:p>
          <a:p>
            <a:endParaRPr lang="en-GB" dirty="0">
              <a:solidFill>
                <a:srgbClr val="000066"/>
              </a:solidFill>
            </a:endParaRP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20</a:t>
            </a:fld>
            <a:endParaRPr lang="en-US" dirty="0">
              <a:solidFill>
                <a:srgbClr val="000066"/>
              </a:solidFill>
            </a:endParaRPr>
          </a:p>
        </p:txBody>
      </p:sp>
      <p:pic>
        <p:nvPicPr>
          <p:cNvPr id="6"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bwMode="auto">
          <a:xfrm>
            <a:off x="403819" y="415789"/>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EXPERIMENTATION </a:t>
            </a:r>
            <a:r>
              <a:rPr lang="en-US" sz="2800" b="0" kern="0" dirty="0">
                <a:solidFill>
                  <a:srgbClr val="FFFFFF">
                    <a:lumMod val="65000"/>
                  </a:srgbClr>
                </a:solidFill>
              </a:rPr>
              <a:t>|</a:t>
            </a:r>
            <a:r>
              <a:rPr lang="en-US" sz="2800" b="0" kern="0" dirty="0">
                <a:solidFill>
                  <a:srgbClr val="4F90C8"/>
                </a:solidFill>
              </a:rPr>
              <a:t> </a:t>
            </a:r>
            <a:r>
              <a:rPr lang="en-US" sz="2800" b="0" kern="0" dirty="0">
                <a:solidFill>
                  <a:srgbClr val="009EFE"/>
                </a:solidFill>
              </a:rPr>
              <a:t>STABILITY</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sp>
        <p:nvSpPr>
          <p:cNvPr id="7" name="Rectangle 6">
            <a:extLst>
              <a:ext uri="{FF2B5EF4-FFF2-40B4-BE49-F238E27FC236}">
                <a16:creationId xmlns:a16="http://schemas.microsoft.com/office/drawing/2014/main" id="{23E34B0C-B3EC-44E3-B672-426EA951B858}"/>
              </a:ext>
            </a:extLst>
          </p:cNvPr>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670866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6708" y="1262055"/>
            <a:ext cx="11381781" cy="4959662"/>
          </a:xfrm>
        </p:spPr>
        <p:txBody>
          <a:bodyPr>
            <a:normAutofit/>
          </a:bodyPr>
          <a:lstStyle/>
          <a:p>
            <a:pPr marL="0" indent="0">
              <a:buNone/>
            </a:pPr>
            <a:r>
              <a:rPr lang="en-GB" b="1" dirty="0">
                <a:solidFill>
                  <a:srgbClr val="4F90C8"/>
                </a:solidFill>
              </a:rPr>
              <a:t>SUMMARY</a:t>
            </a:r>
          </a:p>
          <a:p>
            <a:pPr marL="0" indent="0">
              <a:buNone/>
            </a:pPr>
            <a:r>
              <a:rPr lang="en-GB" dirty="0">
                <a:solidFill>
                  <a:srgbClr val="000066"/>
                </a:solidFill>
              </a:rPr>
              <a:t>While digital technologies enable a drive towards optimisation, optimisation often becomes over-optimisation and this has side effects.   By making processes more efficient, we have eliminated any slack, which means that there is no available spare time to manage risks when they materialise.</a:t>
            </a:r>
          </a:p>
          <a:p>
            <a:pPr marL="0" indent="0">
              <a:buNone/>
            </a:pPr>
            <a:endParaRPr lang="en-GB" dirty="0">
              <a:solidFill>
                <a:srgbClr val="000066"/>
              </a:solidFill>
            </a:endParaRPr>
          </a:p>
          <a:p>
            <a:pPr marL="0" indent="0">
              <a:buNone/>
            </a:pPr>
            <a:r>
              <a:rPr lang="en-GB" b="1" dirty="0">
                <a:solidFill>
                  <a:srgbClr val="4F90C8"/>
                </a:solidFill>
              </a:rPr>
              <a:t>intu</a:t>
            </a:r>
            <a:r>
              <a:rPr lang="en-GB" dirty="0">
                <a:solidFill>
                  <a:srgbClr val="4F90C8"/>
                </a:solidFill>
              </a:rPr>
              <a:t> </a:t>
            </a:r>
          </a:p>
          <a:p>
            <a:pPr marL="0" indent="0">
              <a:buNone/>
            </a:pPr>
            <a:r>
              <a:rPr lang="en-GB" dirty="0">
                <a:solidFill>
                  <a:srgbClr val="000066"/>
                </a:solidFill>
              </a:rPr>
              <a:t>As with other companies, there has been a drive to reduce costs which eliminates slack.  This means that when things don’t go to plan, resource to manage this needs to be created; usually by reprioritising “essential” tasks to “non-essential” tasks.</a:t>
            </a:r>
          </a:p>
          <a:p>
            <a:pPr marL="0" indent="0">
              <a:buNone/>
            </a:pPr>
            <a:endParaRPr lang="en-GB" dirty="0">
              <a:solidFill>
                <a:srgbClr val="000066"/>
              </a:solidFill>
            </a:endParaRPr>
          </a:p>
          <a:p>
            <a:pPr marL="0" indent="0">
              <a:buNone/>
            </a:pPr>
            <a:r>
              <a:rPr lang="en-GB" b="1" dirty="0">
                <a:solidFill>
                  <a:srgbClr val="4F90C8"/>
                </a:solidFill>
              </a:rPr>
              <a:t>Zurich</a:t>
            </a:r>
            <a:r>
              <a:rPr lang="en-GB" dirty="0">
                <a:solidFill>
                  <a:srgbClr val="4F90C8"/>
                </a:solidFill>
              </a:rPr>
              <a:t> </a:t>
            </a:r>
          </a:p>
          <a:p>
            <a:pPr marL="0" indent="0">
              <a:buNone/>
            </a:pPr>
            <a:r>
              <a:rPr lang="en-GB" dirty="0">
                <a:solidFill>
                  <a:srgbClr val="000066"/>
                </a:solidFill>
              </a:rPr>
              <a:t>We have invested in Robotics and AI to enhance our global international systems and to also drive out claims fraud</a:t>
            </a:r>
          </a:p>
          <a:p>
            <a:endParaRPr lang="en-GB" dirty="0">
              <a:solidFill>
                <a:srgbClr val="000066"/>
              </a:solidFill>
            </a:endParaRP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21</a:t>
            </a:fld>
            <a:endParaRPr lang="en-US" dirty="0">
              <a:solidFill>
                <a:srgbClr val="000066"/>
              </a:solidFill>
            </a:endParaRPr>
          </a:p>
        </p:txBody>
      </p:sp>
      <p:pic>
        <p:nvPicPr>
          <p:cNvPr id="6" name="Picture 2" descr="Image result for intu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3"/>
          <p:cNvSpPr txBox="1">
            <a:spLocks/>
          </p:cNvSpPr>
          <p:nvPr/>
        </p:nvSpPr>
        <p:spPr bwMode="auto">
          <a:xfrm>
            <a:off x="403202" y="268234"/>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EFFICIENCY </a:t>
            </a:r>
            <a:r>
              <a:rPr lang="en-US" sz="2800" b="0" kern="0" dirty="0">
                <a:solidFill>
                  <a:srgbClr val="FFFFFF">
                    <a:lumMod val="65000"/>
                  </a:srgbClr>
                </a:solidFill>
              </a:rPr>
              <a:t>|</a:t>
            </a:r>
            <a:r>
              <a:rPr lang="en-US" sz="2800" b="0" kern="0" dirty="0">
                <a:solidFill>
                  <a:srgbClr val="4F90C8"/>
                </a:solidFill>
              </a:rPr>
              <a:t> SLACK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sp>
        <p:nvSpPr>
          <p:cNvPr id="8" name="Rectangle 7">
            <a:extLst>
              <a:ext uri="{FF2B5EF4-FFF2-40B4-BE49-F238E27FC236}">
                <a16:creationId xmlns:a16="http://schemas.microsoft.com/office/drawing/2014/main" id="{B675CEBB-CF61-4233-9DF9-2E3FE7B856C0}"/>
              </a:ext>
            </a:extLst>
          </p:cNvPr>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776849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GB" b="1" dirty="0">
                <a:solidFill>
                  <a:srgbClr val="97C1E3"/>
                </a:solidFill>
              </a:rPr>
              <a:t>SUMMARY</a:t>
            </a:r>
          </a:p>
          <a:p>
            <a:pPr marL="0" lvl="0" indent="0">
              <a:buNone/>
            </a:pPr>
            <a:r>
              <a:rPr lang="en-GB" dirty="0">
                <a:solidFill>
                  <a:srgbClr val="000066"/>
                </a:solidFill>
              </a:rPr>
              <a:t>There is a tension between knowledge specialisation that provides a specialised solution to a specific customer need and knowledge integration that provides integrative solutions to a wider set of customer needs. </a:t>
            </a:r>
          </a:p>
          <a:p>
            <a:pPr marL="0" lvl="0" indent="0">
              <a:buNone/>
            </a:pPr>
            <a:endParaRPr lang="en-GB" dirty="0">
              <a:solidFill>
                <a:srgbClr val="000066"/>
              </a:solidFill>
            </a:endParaRPr>
          </a:p>
          <a:p>
            <a:pPr marL="0" indent="0">
              <a:buNone/>
            </a:pPr>
            <a:r>
              <a:rPr lang="en-GB" b="1" dirty="0">
                <a:solidFill>
                  <a:srgbClr val="97C1E3"/>
                </a:solidFill>
              </a:rPr>
              <a:t>intu </a:t>
            </a:r>
          </a:p>
          <a:p>
            <a:pPr marL="0" indent="0">
              <a:buNone/>
            </a:pPr>
            <a:r>
              <a:rPr lang="en-GB" dirty="0">
                <a:solidFill>
                  <a:srgbClr val="000066"/>
                </a:solidFill>
              </a:rPr>
              <a:t>Knowledge is power is not necessarily the appropriate mantra in the new connected world.</a:t>
            </a:r>
          </a:p>
          <a:p>
            <a:pPr marL="0" indent="0">
              <a:buNone/>
            </a:pPr>
            <a:r>
              <a:rPr lang="en-GB" dirty="0">
                <a:solidFill>
                  <a:srgbClr val="000066"/>
                </a:solidFill>
              </a:rPr>
              <a:t>We share a lot more data internally than we have done previously.  We have a Data Committee, Senior Strategy Group, ICT Steering Group, Operational Board, Insurance Quarterly etc.  Where do we discuss certain risks such as cyber; it is pervasive and needs to be discussed on all of these committees.  We need to become experts in a wider range of things and need to change our attitude to the “power of information”.  Not sharing means your information gets out of date.</a:t>
            </a:r>
          </a:p>
          <a:p>
            <a:endParaRPr lang="en-GB" dirty="0">
              <a:solidFill>
                <a:srgbClr val="000066"/>
              </a:solidFill>
            </a:endParaRPr>
          </a:p>
          <a:p>
            <a:pPr marL="0" indent="0">
              <a:buNone/>
            </a:pPr>
            <a:r>
              <a:rPr lang="en-GB" b="1" dirty="0">
                <a:solidFill>
                  <a:srgbClr val="97C1E3"/>
                </a:solidFill>
              </a:rPr>
              <a:t>Zurich</a:t>
            </a:r>
            <a:r>
              <a:rPr lang="en-GB" dirty="0">
                <a:solidFill>
                  <a:srgbClr val="97C1E3"/>
                </a:solidFill>
              </a:rPr>
              <a:t> </a:t>
            </a:r>
          </a:p>
          <a:p>
            <a:pPr marL="0" indent="0">
              <a:buNone/>
            </a:pPr>
            <a:r>
              <a:rPr lang="en-GB" dirty="0">
                <a:solidFill>
                  <a:srgbClr val="000066"/>
                </a:solidFill>
              </a:rPr>
              <a:t>Data, its existing use and future use needs to be handled against many back drops, especially with the new GDPR rules. Brand reputation can be quickly eroded or in some instances destroyed by the miss use of Data.</a:t>
            </a:r>
          </a:p>
          <a:p>
            <a:endParaRPr lang="en-GB" dirty="0">
              <a:solidFill>
                <a:srgbClr val="000066"/>
              </a:solidFill>
            </a:endParaRP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22</a:t>
            </a:fld>
            <a:endParaRPr lang="en-US" dirty="0">
              <a:solidFill>
                <a:srgbClr val="000066"/>
              </a:solidFill>
            </a:endParaRPr>
          </a:p>
        </p:txBody>
      </p:sp>
      <p:sp>
        <p:nvSpPr>
          <p:cNvPr id="6" name="Title 3"/>
          <p:cNvSpPr txBox="1">
            <a:spLocks/>
          </p:cNvSpPr>
          <p:nvPr/>
        </p:nvSpPr>
        <p:spPr bwMode="auto">
          <a:xfrm>
            <a:off x="403202" y="268234"/>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KNOWLEDGE SPECIALISATION </a:t>
            </a:r>
            <a:r>
              <a:rPr lang="en-US" sz="2800" b="0" kern="0" dirty="0">
                <a:solidFill>
                  <a:srgbClr val="FFFFFF">
                    <a:lumMod val="65000"/>
                  </a:srgbClr>
                </a:solidFill>
              </a:rPr>
              <a:t>|</a:t>
            </a:r>
            <a:r>
              <a:rPr lang="en-US" sz="2800" b="0" kern="0" dirty="0">
                <a:solidFill>
                  <a:srgbClr val="4F90C8"/>
                </a:solidFill>
              </a:rPr>
              <a:t> </a:t>
            </a:r>
            <a:r>
              <a:rPr lang="en-US" sz="2800" b="0" kern="0" dirty="0">
                <a:solidFill>
                  <a:srgbClr val="97C1E3"/>
                </a:solidFill>
              </a:rPr>
              <a:t>KNOWLEDGE INTEGRATION</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9934" y="268234"/>
            <a:ext cx="940131" cy="627155"/>
          </a:xfrm>
          <a:prstGeom prst="rect">
            <a:avLst/>
          </a:prstGeom>
        </p:spPr>
      </p:pic>
      <p:pic>
        <p:nvPicPr>
          <p:cNvPr id="10"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FFA988F-CB20-44F4-8FEE-13FCB08E0740}"/>
              </a:ext>
            </a:extLst>
          </p:cNvPr>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827445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8971" y="1430338"/>
            <a:ext cx="11306629" cy="4959662"/>
          </a:xfrm>
        </p:spPr>
        <p:txBody>
          <a:bodyPr>
            <a:normAutofit fontScale="92500" lnSpcReduction="10000"/>
          </a:bodyPr>
          <a:lstStyle/>
          <a:p>
            <a:pPr marL="0" indent="0">
              <a:buNone/>
            </a:pPr>
            <a:r>
              <a:rPr lang="en-GB" b="1" dirty="0">
                <a:solidFill>
                  <a:srgbClr val="007396"/>
                </a:solidFill>
              </a:rPr>
              <a:t>SUMMARY</a:t>
            </a:r>
          </a:p>
          <a:p>
            <a:pPr marL="0" indent="0">
              <a:buNone/>
            </a:pPr>
            <a:r>
              <a:rPr lang="en-GB" dirty="0">
                <a:solidFill>
                  <a:srgbClr val="000066"/>
                </a:solidFill>
              </a:rPr>
              <a:t>Digital transformation requires a new type of relationship with “the outside world”. Business rules have changed due to digital ‘disintermediation’. Industry boundaries have become fluid. </a:t>
            </a:r>
          </a:p>
          <a:p>
            <a:pPr marL="0" indent="0">
              <a:buNone/>
            </a:pPr>
            <a:endParaRPr lang="en-GB" dirty="0">
              <a:solidFill>
                <a:srgbClr val="000066"/>
              </a:solidFill>
            </a:endParaRPr>
          </a:p>
          <a:p>
            <a:pPr marL="0" indent="0">
              <a:buNone/>
            </a:pPr>
            <a:r>
              <a:rPr lang="en-GB" b="1" dirty="0" err="1">
                <a:solidFill>
                  <a:srgbClr val="007396"/>
                </a:solidFill>
              </a:rPr>
              <a:t>intu</a:t>
            </a:r>
            <a:endParaRPr lang="en-GB" dirty="0">
              <a:solidFill>
                <a:srgbClr val="007396"/>
              </a:solidFill>
            </a:endParaRPr>
          </a:p>
          <a:p>
            <a:pPr marL="0" indent="0">
              <a:buNone/>
            </a:pPr>
            <a:r>
              <a:rPr lang="en-GB" dirty="0">
                <a:solidFill>
                  <a:srgbClr val="000066"/>
                </a:solidFill>
              </a:rPr>
              <a:t>Believe that interdependence between ecosystems does generate opportunities and new risks.  E.g. Zurich telematics trial at our centres – great opportunities, but what are the downsides, such as hacking? </a:t>
            </a:r>
          </a:p>
          <a:p>
            <a:pPr marL="0" indent="0">
              <a:buNone/>
            </a:pPr>
            <a:endParaRPr lang="en-GB" dirty="0">
              <a:solidFill>
                <a:srgbClr val="000066"/>
              </a:solidFill>
            </a:endParaRPr>
          </a:p>
          <a:p>
            <a:pPr marL="0" indent="0">
              <a:buNone/>
            </a:pPr>
            <a:r>
              <a:rPr lang="en-GB" dirty="0">
                <a:solidFill>
                  <a:srgbClr val="000066"/>
                </a:solidFill>
              </a:rPr>
              <a:t>Like other companies, we have been subject to digital ‘disintermediation’</a:t>
            </a:r>
            <a:r>
              <a:rPr lang="en-GB" dirty="0">
                <a:solidFill>
                  <a:srgbClr val="FF0000"/>
                </a:solidFill>
              </a:rPr>
              <a:t>.  </a:t>
            </a:r>
            <a:r>
              <a:rPr lang="en-GB" dirty="0">
                <a:solidFill>
                  <a:srgbClr val="000066"/>
                </a:solidFill>
              </a:rPr>
              <a:t>intu are a shopping centre company, but have virtual shopping centres and provide a wide raft of services to our customers (e.g. electrical car charging, Wi-Fi, fashion shows, click &amp; collect etc.)  Are we somewhere that people go shopping, or are we something different; a provider of entertainment and services?</a:t>
            </a:r>
          </a:p>
          <a:p>
            <a:endParaRPr lang="en-GB" dirty="0">
              <a:solidFill>
                <a:srgbClr val="000066"/>
              </a:solidFill>
            </a:endParaRPr>
          </a:p>
          <a:p>
            <a:pPr marL="0" indent="0">
              <a:buNone/>
            </a:pPr>
            <a:r>
              <a:rPr lang="en-GB" b="1" dirty="0">
                <a:solidFill>
                  <a:srgbClr val="007396"/>
                </a:solidFill>
              </a:rPr>
              <a:t>Zurich </a:t>
            </a:r>
          </a:p>
          <a:p>
            <a:pPr marL="0" indent="0">
              <a:buNone/>
            </a:pPr>
            <a:r>
              <a:rPr lang="en-GB" dirty="0">
                <a:solidFill>
                  <a:srgbClr val="000066"/>
                </a:solidFill>
              </a:rPr>
              <a:t>Post GDPR all openness needs to be on a permissible basis, with a clear and agreed use of such data sources with measurable outcomes that bring benefit to both the provider and user of the data.</a:t>
            </a:r>
          </a:p>
          <a:p>
            <a:endParaRPr lang="en-GB" dirty="0">
              <a:solidFill>
                <a:srgbClr val="000066"/>
              </a:solidFill>
            </a:endParaRP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23</a:t>
            </a:fld>
            <a:endParaRPr lang="en-US" dirty="0">
              <a:solidFill>
                <a:srgbClr val="000066"/>
              </a:solidFill>
            </a:endParaRPr>
          </a:p>
        </p:txBody>
      </p:sp>
      <p:sp>
        <p:nvSpPr>
          <p:cNvPr id="6" name="Title 3"/>
          <p:cNvSpPr txBox="1">
            <a:spLocks/>
          </p:cNvSpPr>
          <p:nvPr/>
        </p:nvSpPr>
        <p:spPr bwMode="auto">
          <a:xfrm>
            <a:off x="403202" y="268234"/>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OPENNESS </a:t>
            </a:r>
            <a:r>
              <a:rPr lang="en-US" sz="2800" b="0" kern="0" dirty="0">
                <a:solidFill>
                  <a:srgbClr val="FFFFFF">
                    <a:lumMod val="65000"/>
                  </a:srgbClr>
                </a:solidFill>
              </a:rPr>
              <a:t>|</a:t>
            </a:r>
            <a:r>
              <a:rPr lang="en-US" sz="2800" b="0" kern="0" dirty="0">
                <a:solidFill>
                  <a:srgbClr val="4F90C8"/>
                </a:solidFill>
              </a:rPr>
              <a:t> </a:t>
            </a:r>
            <a:r>
              <a:rPr lang="en-US" sz="2800" b="0" kern="0" dirty="0">
                <a:solidFill>
                  <a:srgbClr val="007396"/>
                </a:solidFill>
              </a:rPr>
              <a:t>CONTROL</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pic>
        <p:nvPicPr>
          <p:cNvPr id="9"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2C3E175-8391-4AF5-9D41-47BCF4191C59}"/>
              </a:ext>
            </a:extLst>
          </p:cNvPr>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2653230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GB" b="1" dirty="0">
                <a:solidFill>
                  <a:srgbClr val="00BFB3"/>
                </a:solidFill>
              </a:rPr>
              <a:t>SUMMARY</a:t>
            </a:r>
          </a:p>
          <a:p>
            <a:pPr marL="0" indent="0">
              <a:buNone/>
            </a:pPr>
            <a:r>
              <a:rPr lang="en-GB" dirty="0">
                <a:solidFill>
                  <a:srgbClr val="000066"/>
                </a:solidFill>
              </a:rPr>
              <a:t>Does compliance exist in an environment where data is openly shared.  Does this increase the importance of culture?  How is culture monitored and issues addressed?</a:t>
            </a:r>
          </a:p>
          <a:p>
            <a:endParaRPr lang="en-GB" dirty="0">
              <a:solidFill>
                <a:srgbClr val="000066"/>
              </a:solidFill>
            </a:endParaRPr>
          </a:p>
          <a:p>
            <a:pPr marL="0" indent="0">
              <a:buNone/>
            </a:pPr>
            <a:r>
              <a:rPr lang="en-GB" b="1" dirty="0">
                <a:solidFill>
                  <a:srgbClr val="00BFB3"/>
                </a:solidFill>
              </a:rPr>
              <a:t>intu</a:t>
            </a:r>
            <a:r>
              <a:rPr lang="en-GB" dirty="0">
                <a:solidFill>
                  <a:srgbClr val="00BFB3"/>
                </a:solidFill>
              </a:rPr>
              <a:t> </a:t>
            </a:r>
          </a:p>
          <a:p>
            <a:pPr marL="0" indent="0">
              <a:buNone/>
            </a:pPr>
            <a:r>
              <a:rPr lang="en-GB" dirty="0">
                <a:solidFill>
                  <a:srgbClr val="000066"/>
                </a:solidFill>
              </a:rPr>
              <a:t>Regulation cannot keep up with the pace of business change e.g. when </a:t>
            </a:r>
            <a:r>
              <a:rPr lang="en-GB" dirty="0" err="1">
                <a:solidFill>
                  <a:srgbClr val="000066"/>
                </a:solidFill>
              </a:rPr>
              <a:t>vaping</a:t>
            </a:r>
            <a:r>
              <a:rPr lang="en-GB" dirty="0">
                <a:solidFill>
                  <a:srgbClr val="000066"/>
                </a:solidFill>
              </a:rPr>
              <a:t> came in, was it legal or illegal to smoke in confined public spaces like pubs?  Organisations have to make their own decisions.  Where we are introducing new risks through innovation, we need to make sure that we are self-regulating, not relying on legislation.</a:t>
            </a:r>
          </a:p>
          <a:p>
            <a:pPr marL="0" indent="0">
              <a:buNone/>
            </a:pPr>
            <a:r>
              <a:rPr lang="en-GB" dirty="0">
                <a:solidFill>
                  <a:srgbClr val="000066"/>
                </a:solidFill>
              </a:rPr>
              <a:t>The culture of the organisation becomes vitally important here;</a:t>
            </a:r>
          </a:p>
          <a:p>
            <a:pPr lvl="1"/>
            <a:r>
              <a:rPr lang="en-GB" dirty="0">
                <a:solidFill>
                  <a:srgbClr val="000066"/>
                </a:solidFill>
              </a:rPr>
              <a:t>Carillion failure , VW emissions</a:t>
            </a:r>
          </a:p>
          <a:p>
            <a:pPr lvl="1"/>
            <a:r>
              <a:rPr lang="en-GB" dirty="0">
                <a:solidFill>
                  <a:srgbClr val="000066"/>
                </a:solidFill>
              </a:rPr>
              <a:t>Google content</a:t>
            </a:r>
          </a:p>
          <a:p>
            <a:endParaRPr lang="en-GB" dirty="0">
              <a:solidFill>
                <a:srgbClr val="00BFB3"/>
              </a:solidFill>
            </a:endParaRPr>
          </a:p>
          <a:p>
            <a:pPr marL="0" indent="0">
              <a:buNone/>
            </a:pPr>
            <a:r>
              <a:rPr lang="en-GB" b="1" dirty="0">
                <a:solidFill>
                  <a:srgbClr val="00BFB3"/>
                </a:solidFill>
              </a:rPr>
              <a:t>Zurich</a:t>
            </a:r>
          </a:p>
          <a:p>
            <a:pPr marL="0" indent="0">
              <a:buNone/>
            </a:pPr>
            <a:r>
              <a:rPr lang="en-GB" dirty="0">
                <a:solidFill>
                  <a:srgbClr val="000066"/>
                </a:solidFill>
              </a:rPr>
              <a:t>Facebook vs Cambridge Analytics: The original contract content was executed correctly the onward use of data was never envisaged but still supplied and by then the normal rules of compliance and legitimacy become broken. </a:t>
            </a: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24</a:t>
            </a:fld>
            <a:endParaRPr lang="en-US" dirty="0">
              <a:solidFill>
                <a:srgbClr val="000066"/>
              </a:solidFill>
            </a:endParaRPr>
          </a:p>
        </p:txBody>
      </p:sp>
      <p:sp>
        <p:nvSpPr>
          <p:cNvPr id="6" name="Title 3"/>
          <p:cNvSpPr txBox="1">
            <a:spLocks/>
          </p:cNvSpPr>
          <p:nvPr/>
        </p:nvSpPr>
        <p:spPr bwMode="auto">
          <a:xfrm>
            <a:off x="403202" y="268234"/>
            <a:ext cx="11355287" cy="46144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0000"/>
              </a:lnSpc>
              <a:spcBef>
                <a:spcPct val="0"/>
              </a:spcBef>
              <a:spcAft>
                <a:spcPct val="0"/>
              </a:spcAft>
              <a:defRPr sz="2400" b="1">
                <a:solidFill>
                  <a:srgbClr val="000066"/>
                </a:solidFill>
                <a:latin typeface="+mj-lt"/>
                <a:ea typeface="+mj-ea"/>
                <a:cs typeface="+mj-cs"/>
              </a:defRPr>
            </a:lvl1pPr>
            <a:lvl2pPr algn="l" rtl="0" eaLnBrk="1" fontAlgn="base" hangingPunct="1">
              <a:lnSpc>
                <a:spcPct val="90000"/>
              </a:lnSpc>
              <a:spcBef>
                <a:spcPct val="0"/>
              </a:spcBef>
              <a:spcAft>
                <a:spcPct val="0"/>
              </a:spcAft>
              <a:defRPr sz="2800" b="1">
                <a:solidFill>
                  <a:srgbClr val="000066"/>
                </a:solidFill>
                <a:latin typeface="Frutiger 45 Light" pitchFamily="34" charset="0"/>
              </a:defRPr>
            </a:lvl2pPr>
            <a:lvl3pPr algn="l" rtl="0" eaLnBrk="1" fontAlgn="base" hangingPunct="1">
              <a:lnSpc>
                <a:spcPct val="90000"/>
              </a:lnSpc>
              <a:spcBef>
                <a:spcPct val="0"/>
              </a:spcBef>
              <a:spcAft>
                <a:spcPct val="0"/>
              </a:spcAft>
              <a:defRPr sz="2800" b="1">
                <a:solidFill>
                  <a:srgbClr val="000066"/>
                </a:solidFill>
                <a:latin typeface="Frutiger 45 Light" pitchFamily="34" charset="0"/>
              </a:defRPr>
            </a:lvl3pPr>
            <a:lvl4pPr algn="l" rtl="0" eaLnBrk="1" fontAlgn="base" hangingPunct="1">
              <a:lnSpc>
                <a:spcPct val="90000"/>
              </a:lnSpc>
              <a:spcBef>
                <a:spcPct val="0"/>
              </a:spcBef>
              <a:spcAft>
                <a:spcPct val="0"/>
              </a:spcAft>
              <a:defRPr sz="2800" b="1">
                <a:solidFill>
                  <a:srgbClr val="000066"/>
                </a:solidFill>
                <a:latin typeface="Frutiger 45 Light" pitchFamily="34" charset="0"/>
              </a:defRPr>
            </a:lvl4pPr>
            <a:lvl5pPr algn="l" rtl="0" eaLnBrk="1" fontAlgn="base" hangingPunct="1">
              <a:lnSpc>
                <a:spcPct val="90000"/>
              </a:lnSpc>
              <a:spcBef>
                <a:spcPct val="0"/>
              </a:spcBef>
              <a:spcAft>
                <a:spcPct val="0"/>
              </a:spcAft>
              <a:defRPr sz="2800" b="1">
                <a:solidFill>
                  <a:srgbClr val="000066"/>
                </a:solidFill>
                <a:latin typeface="Frutiger 45 Light" pitchFamily="34" charset="0"/>
              </a:defRPr>
            </a:lvl5pPr>
            <a:lvl6pPr marL="457200" algn="l" rtl="0" eaLnBrk="1" fontAlgn="base" hangingPunct="1">
              <a:lnSpc>
                <a:spcPct val="90000"/>
              </a:lnSpc>
              <a:spcBef>
                <a:spcPct val="0"/>
              </a:spcBef>
              <a:spcAft>
                <a:spcPct val="0"/>
              </a:spcAft>
              <a:defRPr sz="2800" b="1">
                <a:solidFill>
                  <a:srgbClr val="000066"/>
                </a:solidFill>
                <a:latin typeface="Frutiger 45 Light" pitchFamily="34" charset="0"/>
              </a:defRPr>
            </a:lvl6pPr>
            <a:lvl7pPr marL="914400" algn="l" rtl="0" eaLnBrk="1" fontAlgn="base" hangingPunct="1">
              <a:lnSpc>
                <a:spcPct val="90000"/>
              </a:lnSpc>
              <a:spcBef>
                <a:spcPct val="0"/>
              </a:spcBef>
              <a:spcAft>
                <a:spcPct val="0"/>
              </a:spcAft>
              <a:defRPr sz="2800" b="1">
                <a:solidFill>
                  <a:srgbClr val="000066"/>
                </a:solidFill>
                <a:latin typeface="Frutiger 45 Light" pitchFamily="34" charset="0"/>
              </a:defRPr>
            </a:lvl7pPr>
            <a:lvl8pPr marL="1371600" algn="l" rtl="0" eaLnBrk="1" fontAlgn="base" hangingPunct="1">
              <a:lnSpc>
                <a:spcPct val="90000"/>
              </a:lnSpc>
              <a:spcBef>
                <a:spcPct val="0"/>
              </a:spcBef>
              <a:spcAft>
                <a:spcPct val="0"/>
              </a:spcAft>
              <a:defRPr sz="2800" b="1">
                <a:solidFill>
                  <a:srgbClr val="000066"/>
                </a:solidFill>
                <a:latin typeface="Frutiger 45 Light" pitchFamily="34" charset="0"/>
              </a:defRPr>
            </a:lvl8pPr>
            <a:lvl9pPr marL="1828800" algn="l" rtl="0" eaLnBrk="1" fontAlgn="base" hangingPunct="1">
              <a:lnSpc>
                <a:spcPct val="90000"/>
              </a:lnSpc>
              <a:spcBef>
                <a:spcPct val="0"/>
              </a:spcBef>
              <a:spcAft>
                <a:spcPct val="0"/>
              </a:spcAft>
              <a:defRPr sz="2800" b="1">
                <a:solidFill>
                  <a:srgbClr val="000066"/>
                </a:solidFill>
                <a:latin typeface="Frutiger 45 Light" pitchFamily="34" charset="0"/>
              </a:defRPr>
            </a:lvl9pPr>
          </a:lstStyle>
          <a:p>
            <a:r>
              <a:rPr lang="en-US" sz="2800" b="0" kern="0" dirty="0"/>
              <a:t>COMPLIANCE </a:t>
            </a:r>
            <a:r>
              <a:rPr lang="en-US" sz="2800" b="0" kern="0" dirty="0">
                <a:solidFill>
                  <a:srgbClr val="FFFFFF">
                    <a:lumMod val="65000"/>
                  </a:srgbClr>
                </a:solidFill>
              </a:rPr>
              <a:t>|</a:t>
            </a:r>
            <a:r>
              <a:rPr lang="en-US" sz="2800" b="0" kern="0" dirty="0">
                <a:solidFill>
                  <a:srgbClr val="4F90C8"/>
                </a:solidFill>
              </a:rPr>
              <a:t> </a:t>
            </a:r>
            <a:r>
              <a:rPr lang="en-US" sz="2800" b="0" kern="0" dirty="0">
                <a:solidFill>
                  <a:srgbClr val="00BFB3"/>
                </a:solidFill>
              </a:rPr>
              <a:t>LEGITIMACY</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pic>
        <p:nvPicPr>
          <p:cNvPr id="9"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71108" y="965429"/>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E0F980B-4D2E-4A15-BFCF-ED2C9FB1D5C1}"/>
              </a:ext>
            </a:extLst>
          </p:cNvPr>
          <p:cNvSpPr/>
          <p:nvPr/>
        </p:nvSpPr>
        <p:spPr bwMode="auto">
          <a:xfrm>
            <a:off x="167404" y="6400782"/>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2089164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49" y="-64655"/>
            <a:ext cx="1231207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1" name="Content Placeholder 7"/>
          <p:cNvSpPr txBox="1">
            <a:spLocks/>
          </p:cNvSpPr>
          <p:nvPr/>
        </p:nvSpPr>
        <p:spPr>
          <a:xfrm>
            <a:off x="297440" y="-21713"/>
            <a:ext cx="10573760" cy="585738"/>
          </a:xfrm>
          <a:prstGeom prst="rect">
            <a:avLst/>
          </a:prstGeom>
        </p:spPr>
        <p:txBody>
          <a:bodyPr wrap="square">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defRPr/>
            </a:pPr>
            <a:r>
              <a:rPr lang="en-GB" sz="2400" dirty="0">
                <a:solidFill>
                  <a:srgbClr val="002060"/>
                </a:solidFill>
                <a:latin typeface="Frutiger 55 Roman" panose="020B0503030504020204" pitchFamily="34" charset="0"/>
              </a:rPr>
              <a:t>ACHIEVING THE RESILLIENCE AND TRANSFORMATION PRINCIPLES</a:t>
            </a:r>
            <a:endParaRPr lang="en-US" sz="2400" dirty="0">
              <a:solidFill>
                <a:srgbClr val="002060"/>
              </a:solidFill>
              <a:latin typeface="Frutiger 55 Roman" panose="020B0503030504020204" pitchFamily="34" charset="0"/>
            </a:endParaRPr>
          </a:p>
        </p:txBody>
      </p:sp>
      <p:sp>
        <p:nvSpPr>
          <p:cNvPr id="412" name="Title 1"/>
          <p:cNvSpPr txBox="1">
            <a:spLocks/>
          </p:cNvSpPr>
          <p:nvPr/>
        </p:nvSpPr>
        <p:spPr>
          <a:xfrm>
            <a:off x="297440" y="521821"/>
            <a:ext cx="2890838" cy="363537"/>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GB" sz="1600" dirty="0">
                <a:solidFill>
                  <a:srgbClr val="002060"/>
                </a:solidFill>
                <a:latin typeface="Frutiger 55 Roman" panose="020B0503030504020204" pitchFamily="34" charset="0"/>
              </a:rPr>
              <a:t>Eight key areas of focus</a:t>
            </a:r>
          </a:p>
        </p:txBody>
      </p:sp>
      <p:grpSp>
        <p:nvGrpSpPr>
          <p:cNvPr id="16" name="Group 15"/>
          <p:cNvGrpSpPr>
            <a:grpSpLocks/>
          </p:cNvGrpSpPr>
          <p:nvPr/>
        </p:nvGrpSpPr>
        <p:grpSpPr bwMode="auto">
          <a:xfrm>
            <a:off x="956697" y="1201217"/>
            <a:ext cx="2443162" cy="1228245"/>
            <a:chOff x="37" y="72"/>
            <a:chExt cx="4105" cy="2065"/>
          </a:xfrm>
        </p:grpSpPr>
        <p:sp>
          <p:nvSpPr>
            <p:cNvPr id="17" name="Rectangle 16"/>
            <p:cNvSpPr>
              <a:spLocks/>
            </p:cNvSpPr>
            <p:nvPr/>
          </p:nvSpPr>
          <p:spPr bwMode="auto">
            <a:xfrm>
              <a:off x="944" y="1112"/>
              <a:ext cx="3198"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r>
                <a:rPr lang="en-GB" sz="1200" dirty="0">
                  <a:solidFill>
                    <a:srgbClr val="003399"/>
                  </a:solidFill>
                  <a:latin typeface="Frutiger 55 Roman" panose="020B0503030504020204" pitchFamily="34" charset="0"/>
                </a:rPr>
                <a:t>Resilient organisations have exceptional risk radar. Transformational organisations additionally require that the risk radar capabilities are specifically focused on emerging risks. </a:t>
              </a:r>
            </a:p>
          </p:txBody>
        </p:sp>
        <p:sp>
          <p:nvSpPr>
            <p:cNvPr id="18" name="Rectangle 17"/>
            <p:cNvSpPr>
              <a:spLocks/>
            </p:cNvSpPr>
            <p:nvPr/>
          </p:nvSpPr>
          <p:spPr bwMode="auto">
            <a:xfrm>
              <a:off x="944" y="72"/>
              <a:ext cx="2947"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RISK RADAR</a:t>
              </a:r>
            </a:p>
          </p:txBody>
        </p:sp>
        <p:grpSp>
          <p:nvGrpSpPr>
            <p:cNvPr id="43063" name="Group 18"/>
            <p:cNvGrpSpPr>
              <a:grpSpLocks/>
            </p:cNvGrpSpPr>
            <p:nvPr/>
          </p:nvGrpSpPr>
          <p:grpSpPr bwMode="auto">
            <a:xfrm>
              <a:off x="37" y="117"/>
              <a:ext cx="726" cy="726"/>
              <a:chOff x="37" y="-1"/>
              <a:chExt cx="726" cy="726"/>
            </a:xfrm>
          </p:grpSpPr>
          <p:sp>
            <p:nvSpPr>
              <p:cNvPr id="20" name="Oval 19"/>
              <p:cNvSpPr>
                <a:spLocks noChangeAspect="1"/>
              </p:cNvSpPr>
              <p:nvPr/>
            </p:nvSpPr>
            <p:spPr bwMode="auto">
              <a:xfrm>
                <a:off x="37" y="-1"/>
                <a:ext cx="726" cy="726"/>
              </a:xfrm>
              <a:prstGeom prst="ellipse">
                <a:avLst/>
              </a:prstGeom>
              <a:solidFill>
                <a:srgbClr val="0033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21" name="Rectangle 20"/>
              <p:cNvSpPr>
                <a:spLocks/>
              </p:cNvSpPr>
              <p:nvPr/>
            </p:nvSpPr>
            <p:spPr bwMode="auto">
              <a:xfrm>
                <a:off x="144" y="173"/>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en-US"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1</a:t>
                </a:r>
              </a:p>
            </p:txBody>
          </p:sp>
        </p:grpSp>
      </p:grpSp>
      <p:grpSp>
        <p:nvGrpSpPr>
          <p:cNvPr id="22" name="Group 15"/>
          <p:cNvGrpSpPr>
            <a:grpSpLocks/>
          </p:cNvGrpSpPr>
          <p:nvPr/>
        </p:nvGrpSpPr>
        <p:grpSpPr bwMode="auto">
          <a:xfrm>
            <a:off x="3558475" y="1201217"/>
            <a:ext cx="2560834" cy="1701105"/>
            <a:chOff x="59" y="-24"/>
            <a:chExt cx="4302" cy="2860"/>
          </a:xfrm>
        </p:grpSpPr>
        <p:sp>
          <p:nvSpPr>
            <p:cNvPr id="23" name="Rectangle 16"/>
            <p:cNvSpPr>
              <a:spLocks/>
            </p:cNvSpPr>
            <p:nvPr/>
          </p:nvSpPr>
          <p:spPr bwMode="auto">
            <a:xfrm>
              <a:off x="968" y="1811"/>
              <a:ext cx="3312"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endParaRPr lang="en-GB" sz="1200" dirty="0">
                <a:latin typeface="Frutiger 55 Roman" panose="020B0503030504020204" pitchFamily="34" charset="0"/>
              </a:endParaRPr>
            </a:p>
            <a:p>
              <a:pPr lvl="0"/>
              <a:r>
                <a:rPr lang="en-GB" sz="1200" dirty="0">
                  <a:solidFill>
                    <a:srgbClr val="003399"/>
                  </a:solidFill>
                  <a:latin typeface="Frutiger 55 Roman" panose="020B0503030504020204" pitchFamily="34" charset="0"/>
                </a:rPr>
                <a:t>Resilient organisations have resources and assets that are flexible and diversified. Transformational organisations additionally need to strengthen resource where they are insufficient to take full advantage of developments in technology. </a:t>
              </a:r>
            </a:p>
          </p:txBody>
        </p:sp>
        <p:sp>
          <p:nvSpPr>
            <p:cNvPr id="24" name="Rectangle 17"/>
            <p:cNvSpPr>
              <a:spLocks/>
            </p:cNvSpPr>
            <p:nvPr/>
          </p:nvSpPr>
          <p:spPr bwMode="auto">
            <a:xfrm>
              <a:off x="968" y="72"/>
              <a:ext cx="3393"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RESOURCE AND ASSETS</a:t>
              </a:r>
            </a:p>
          </p:txBody>
        </p:sp>
        <p:grpSp>
          <p:nvGrpSpPr>
            <p:cNvPr id="43058" name="Group 18"/>
            <p:cNvGrpSpPr>
              <a:grpSpLocks/>
            </p:cNvGrpSpPr>
            <p:nvPr/>
          </p:nvGrpSpPr>
          <p:grpSpPr bwMode="auto">
            <a:xfrm>
              <a:off x="59" y="-24"/>
              <a:ext cx="725" cy="726"/>
              <a:chOff x="59" y="-142"/>
              <a:chExt cx="725" cy="726"/>
            </a:xfrm>
          </p:grpSpPr>
          <p:sp>
            <p:nvSpPr>
              <p:cNvPr id="26" name="Oval 19"/>
              <p:cNvSpPr>
                <a:spLocks noChangeAspect="1"/>
              </p:cNvSpPr>
              <p:nvPr/>
            </p:nvSpPr>
            <p:spPr bwMode="auto">
              <a:xfrm>
                <a:off x="59" y="-142"/>
                <a:ext cx="725" cy="726"/>
              </a:xfrm>
              <a:prstGeom prst="ellipse">
                <a:avLst/>
              </a:prstGeom>
              <a:solidFill>
                <a:srgbClr val="00206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27" name="Rectangle 20"/>
              <p:cNvSpPr>
                <a:spLocks/>
              </p:cNvSpPr>
              <p:nvPr/>
            </p:nvSpPr>
            <p:spPr bwMode="auto">
              <a:xfrm>
                <a:off x="143" y="19"/>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2</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grpSp>
        <p:nvGrpSpPr>
          <p:cNvPr id="28" name="Group 15"/>
          <p:cNvGrpSpPr>
            <a:grpSpLocks/>
          </p:cNvGrpSpPr>
          <p:nvPr/>
        </p:nvGrpSpPr>
        <p:grpSpPr bwMode="auto">
          <a:xfrm>
            <a:off x="6392838" y="1201217"/>
            <a:ext cx="2559644" cy="1608316"/>
            <a:chOff x="201" y="-87"/>
            <a:chExt cx="3673" cy="2704"/>
          </a:xfrm>
        </p:grpSpPr>
        <p:sp>
          <p:nvSpPr>
            <p:cNvPr id="30" name="Rectangle 16"/>
            <p:cNvSpPr>
              <a:spLocks/>
            </p:cNvSpPr>
            <p:nvPr/>
          </p:nvSpPr>
          <p:spPr bwMode="auto">
            <a:xfrm>
              <a:off x="967" y="1592"/>
              <a:ext cx="2554"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r>
                <a:rPr lang="en-GB" sz="1200" dirty="0">
                  <a:solidFill>
                    <a:srgbClr val="003399"/>
                  </a:solidFill>
                  <a:latin typeface="Frutiger 55 Roman" panose="020B0503030504020204" pitchFamily="34" charset="0"/>
                </a:rPr>
                <a:t>Resilient organisations value and build strong relationships and networks. Transformational organisations additionally examine the need to extend the existing relationships and networks.</a:t>
              </a:r>
            </a:p>
          </p:txBody>
        </p:sp>
        <p:sp>
          <p:nvSpPr>
            <p:cNvPr id="31" name="Rectangle 17"/>
            <p:cNvSpPr>
              <a:spLocks/>
            </p:cNvSpPr>
            <p:nvPr/>
          </p:nvSpPr>
          <p:spPr bwMode="auto">
            <a:xfrm>
              <a:off x="967" y="72"/>
              <a:ext cx="290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3399"/>
                  </a:solidFill>
                  <a:latin typeface="Frutiger 55 Roman" panose="020B0503030504020204" pitchFamily="34" charset="0"/>
                  <a:ea typeface="Roboto" panose="02000000000000000000" pitchFamily="2" charset="0"/>
                  <a:cs typeface="Bebas Neue" charset="0"/>
                  <a:sym typeface="Bebas Neue" charset="0"/>
                </a:rPr>
                <a:t>RELATIONSHIP AND NETWORKS</a:t>
              </a:r>
            </a:p>
          </p:txBody>
        </p:sp>
        <p:grpSp>
          <p:nvGrpSpPr>
            <p:cNvPr id="43053" name="Group 18"/>
            <p:cNvGrpSpPr>
              <a:grpSpLocks/>
            </p:cNvGrpSpPr>
            <p:nvPr/>
          </p:nvGrpSpPr>
          <p:grpSpPr bwMode="auto">
            <a:xfrm>
              <a:off x="201" y="-87"/>
              <a:ext cx="622" cy="726"/>
              <a:chOff x="201" y="-205"/>
              <a:chExt cx="622" cy="726"/>
            </a:xfrm>
          </p:grpSpPr>
          <p:sp>
            <p:nvSpPr>
              <p:cNvPr id="33" name="Oval 19"/>
              <p:cNvSpPr>
                <a:spLocks/>
              </p:cNvSpPr>
              <p:nvPr/>
            </p:nvSpPr>
            <p:spPr bwMode="auto">
              <a:xfrm>
                <a:off x="201" y="-205"/>
                <a:ext cx="622" cy="726"/>
              </a:xfrm>
              <a:prstGeom prst="ellipse">
                <a:avLst/>
              </a:prstGeom>
              <a:solidFill>
                <a:schemeClr val="accent5"/>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34" name="Rectangle 20"/>
              <p:cNvSpPr>
                <a:spLocks/>
              </p:cNvSpPr>
              <p:nvPr/>
            </p:nvSpPr>
            <p:spPr bwMode="auto">
              <a:xfrm>
                <a:off x="231" y="-7"/>
                <a:ext cx="551"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3</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grpSp>
        <p:nvGrpSpPr>
          <p:cNvPr id="35" name="Group 15"/>
          <p:cNvGrpSpPr>
            <a:grpSpLocks/>
          </p:cNvGrpSpPr>
          <p:nvPr/>
        </p:nvGrpSpPr>
        <p:grpSpPr bwMode="auto">
          <a:xfrm>
            <a:off x="9153605" y="1201217"/>
            <a:ext cx="2474912" cy="1450696"/>
            <a:chOff x="-203" y="72"/>
            <a:chExt cx="4156" cy="2439"/>
          </a:xfrm>
        </p:grpSpPr>
        <p:sp>
          <p:nvSpPr>
            <p:cNvPr id="36" name="Rectangle 16"/>
            <p:cNvSpPr>
              <a:spLocks/>
            </p:cNvSpPr>
            <p:nvPr/>
          </p:nvSpPr>
          <p:spPr bwMode="auto">
            <a:xfrm>
              <a:off x="727" y="1486"/>
              <a:ext cx="3226"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defRPr/>
              </a:pPr>
              <a:r>
                <a:rPr lang="en-GB" sz="1200" dirty="0">
                  <a:solidFill>
                    <a:srgbClr val="003399"/>
                  </a:solidFill>
                  <a:latin typeface="Frutiger 55 Roman" panose="020B0503030504020204" pitchFamily="34" charset="0"/>
                </a:rPr>
                <a:t>Resilient organisations have the capability to ensure decisive and rapid response. Transformational organisations additionally require that communication barriers within the organisation are removed.</a:t>
              </a:r>
              <a:endParaRPr lang="en-US" sz="1200" dirty="0">
                <a:solidFill>
                  <a:srgbClr val="003399"/>
                </a:solidFill>
                <a:latin typeface="Frutiger 55 Roman" panose="020B0503030504020204" pitchFamily="34" charset="0"/>
                <a:ea typeface="Roboto" panose="02000000000000000000" pitchFamily="2" charset="0"/>
                <a:cs typeface="Lato Light" charset="0"/>
                <a:sym typeface="Lato Light" charset="0"/>
              </a:endParaRPr>
            </a:p>
          </p:txBody>
        </p:sp>
        <p:sp>
          <p:nvSpPr>
            <p:cNvPr id="37" name="Rectangle 17"/>
            <p:cNvSpPr>
              <a:spLocks/>
            </p:cNvSpPr>
            <p:nvPr/>
          </p:nvSpPr>
          <p:spPr bwMode="auto">
            <a:xfrm>
              <a:off x="727" y="72"/>
              <a:ext cx="2778"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RAPID RESPONSE</a:t>
              </a:r>
            </a:p>
          </p:txBody>
        </p:sp>
        <p:grpSp>
          <p:nvGrpSpPr>
            <p:cNvPr id="43048" name="Group 18"/>
            <p:cNvGrpSpPr>
              <a:grpSpLocks/>
            </p:cNvGrpSpPr>
            <p:nvPr/>
          </p:nvGrpSpPr>
          <p:grpSpPr bwMode="auto">
            <a:xfrm>
              <a:off x="-203" y="117"/>
              <a:ext cx="726" cy="726"/>
              <a:chOff x="-203" y="-1"/>
              <a:chExt cx="726" cy="726"/>
            </a:xfrm>
          </p:grpSpPr>
          <p:sp>
            <p:nvSpPr>
              <p:cNvPr id="39" name="Oval 19"/>
              <p:cNvSpPr>
                <a:spLocks/>
              </p:cNvSpPr>
              <p:nvPr/>
            </p:nvSpPr>
            <p:spPr bwMode="auto">
              <a:xfrm>
                <a:off x="-203" y="-1"/>
                <a:ext cx="725" cy="726"/>
              </a:xfrm>
              <a:prstGeom prst="ellipse">
                <a:avLst/>
              </a:prstGeom>
              <a:solidFill>
                <a:srgbClr val="009EF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41" name="Rectangle 20"/>
              <p:cNvSpPr>
                <a:spLocks/>
              </p:cNvSpPr>
              <p:nvPr/>
            </p:nvSpPr>
            <p:spPr bwMode="auto">
              <a:xfrm>
                <a:off x="-144" y="197"/>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4</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grpSp>
        <p:nvGrpSpPr>
          <p:cNvPr id="42" name="Group 15"/>
          <p:cNvGrpSpPr>
            <a:grpSpLocks/>
          </p:cNvGrpSpPr>
          <p:nvPr/>
        </p:nvGrpSpPr>
        <p:grpSpPr bwMode="auto">
          <a:xfrm>
            <a:off x="956697" y="4108455"/>
            <a:ext cx="2428874" cy="1473300"/>
            <a:chOff x="37" y="72"/>
            <a:chExt cx="4080" cy="2477"/>
          </a:xfrm>
        </p:grpSpPr>
        <p:sp>
          <p:nvSpPr>
            <p:cNvPr id="43" name="Rectangle 16"/>
            <p:cNvSpPr>
              <a:spLocks/>
            </p:cNvSpPr>
            <p:nvPr/>
          </p:nvSpPr>
          <p:spPr bwMode="auto">
            <a:xfrm>
              <a:off x="976" y="1524"/>
              <a:ext cx="3141"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endParaRPr lang="en-GB" sz="1200" dirty="0">
                <a:solidFill>
                  <a:srgbClr val="003399"/>
                </a:solidFill>
                <a:latin typeface="Frutiger 55 Roman" panose="020B0503030504020204" pitchFamily="34" charset="0"/>
              </a:endParaRPr>
            </a:p>
            <a:p>
              <a:pPr lvl="0"/>
              <a:r>
                <a:rPr lang="en-GB" sz="1200" dirty="0">
                  <a:solidFill>
                    <a:srgbClr val="003399"/>
                  </a:solidFill>
                  <a:latin typeface="Frutiger 55 Roman" panose="020B0503030504020204" pitchFamily="34" charset="0"/>
                </a:rPr>
                <a:t>Resilient organisations review and adapt to changes and adverse events. Transformational organisations additionally require specific focus on protection and enhancement of the reputation the organisation. </a:t>
              </a:r>
            </a:p>
          </p:txBody>
        </p:sp>
        <p:sp>
          <p:nvSpPr>
            <p:cNvPr id="44" name="Rectangle 17"/>
            <p:cNvSpPr>
              <a:spLocks/>
            </p:cNvSpPr>
            <p:nvPr/>
          </p:nvSpPr>
          <p:spPr bwMode="auto">
            <a:xfrm>
              <a:off x="968" y="72"/>
              <a:ext cx="292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REVIEW AND ADAPT</a:t>
              </a:r>
            </a:p>
          </p:txBody>
        </p:sp>
        <p:grpSp>
          <p:nvGrpSpPr>
            <p:cNvPr id="43043" name="Group 18"/>
            <p:cNvGrpSpPr>
              <a:grpSpLocks/>
            </p:cNvGrpSpPr>
            <p:nvPr/>
          </p:nvGrpSpPr>
          <p:grpSpPr bwMode="auto">
            <a:xfrm>
              <a:off x="37" y="117"/>
              <a:ext cx="726" cy="726"/>
              <a:chOff x="37" y="-1"/>
              <a:chExt cx="726" cy="726"/>
            </a:xfrm>
          </p:grpSpPr>
          <p:sp>
            <p:nvSpPr>
              <p:cNvPr id="46" name="Oval 19"/>
              <p:cNvSpPr>
                <a:spLocks/>
              </p:cNvSpPr>
              <p:nvPr/>
            </p:nvSpPr>
            <p:spPr bwMode="auto">
              <a:xfrm>
                <a:off x="37" y="-1"/>
                <a:ext cx="725" cy="726"/>
              </a:xfrm>
              <a:prstGeom prst="ellipse">
                <a:avLst/>
              </a:prstGeom>
              <a:solidFill>
                <a:srgbClr val="4F90C8"/>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47" name="Rectangle 20"/>
              <p:cNvSpPr>
                <a:spLocks/>
              </p:cNvSpPr>
              <p:nvPr/>
            </p:nvSpPr>
            <p:spPr bwMode="auto">
              <a:xfrm>
                <a:off x="120" y="197"/>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5</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grpSp>
        <p:nvGrpSpPr>
          <p:cNvPr id="48" name="Group 15"/>
          <p:cNvGrpSpPr>
            <a:grpSpLocks/>
          </p:cNvGrpSpPr>
          <p:nvPr/>
        </p:nvGrpSpPr>
        <p:grpSpPr bwMode="auto">
          <a:xfrm>
            <a:off x="3558475" y="4108455"/>
            <a:ext cx="2439791" cy="1395977"/>
            <a:chOff x="37" y="72"/>
            <a:chExt cx="4097" cy="2347"/>
          </a:xfrm>
        </p:grpSpPr>
        <p:sp>
          <p:nvSpPr>
            <p:cNvPr id="49" name="Rectangle 16"/>
            <p:cNvSpPr>
              <a:spLocks/>
            </p:cNvSpPr>
            <p:nvPr/>
          </p:nvSpPr>
          <p:spPr bwMode="auto">
            <a:xfrm>
              <a:off x="972" y="1394"/>
              <a:ext cx="3162"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endParaRPr lang="en-GB" sz="1200" dirty="0">
                <a:solidFill>
                  <a:srgbClr val="003399"/>
                </a:solidFill>
                <a:latin typeface="Frutiger 55 Roman" panose="020B0503030504020204" pitchFamily="34" charset="0"/>
              </a:endParaRPr>
            </a:p>
            <a:p>
              <a:pPr lvl="0"/>
              <a:r>
                <a:rPr lang="en-GB" sz="1200" dirty="0">
                  <a:solidFill>
                    <a:srgbClr val="003399"/>
                  </a:solidFill>
                  <a:latin typeface="Frutiger 55 Roman" panose="020B0503030504020204" pitchFamily="34" charset="0"/>
                </a:rPr>
                <a:t>Revolutionary organisations can also successfully redesign processes. This requires a forward-looking culture that successfully embraces new technologies to ensure business process improvement. </a:t>
              </a:r>
            </a:p>
          </p:txBody>
        </p:sp>
        <p:sp>
          <p:nvSpPr>
            <p:cNvPr id="50" name="Rectangle 17"/>
            <p:cNvSpPr>
              <a:spLocks/>
            </p:cNvSpPr>
            <p:nvPr/>
          </p:nvSpPr>
          <p:spPr bwMode="auto">
            <a:xfrm>
              <a:off x="967" y="72"/>
              <a:ext cx="2887"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REDESIGN PROCESSES</a:t>
              </a:r>
            </a:p>
          </p:txBody>
        </p:sp>
        <p:grpSp>
          <p:nvGrpSpPr>
            <p:cNvPr id="43038" name="Group 18"/>
            <p:cNvGrpSpPr>
              <a:grpSpLocks/>
            </p:cNvGrpSpPr>
            <p:nvPr/>
          </p:nvGrpSpPr>
          <p:grpSpPr bwMode="auto">
            <a:xfrm>
              <a:off x="37" y="118"/>
              <a:ext cx="726" cy="726"/>
              <a:chOff x="37" y="0"/>
              <a:chExt cx="726" cy="726"/>
            </a:xfrm>
          </p:grpSpPr>
          <p:sp>
            <p:nvSpPr>
              <p:cNvPr id="52" name="Oval 19"/>
              <p:cNvSpPr>
                <a:spLocks/>
              </p:cNvSpPr>
              <p:nvPr/>
            </p:nvSpPr>
            <p:spPr bwMode="auto">
              <a:xfrm>
                <a:off x="37" y="-1"/>
                <a:ext cx="725" cy="726"/>
              </a:xfrm>
              <a:prstGeom prst="ellipse">
                <a:avLst/>
              </a:prstGeom>
              <a:solidFill>
                <a:srgbClr val="007396"/>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defRPr/>
                </a:pPr>
                <a:endParaRPr lang="id-ID" altLang="id-ID" sz="1200">
                  <a:solidFill>
                    <a:prstClr val="white">
                      <a:lumMod val="65000"/>
                    </a:prstClr>
                  </a:solidFill>
                  <a:latin typeface="Calibri"/>
                  <a:ea typeface="MS PGothic" panose="020B0600070205080204" pitchFamily="34" charset="-128"/>
                </a:endParaRPr>
              </a:p>
            </p:txBody>
          </p:sp>
          <p:sp>
            <p:nvSpPr>
              <p:cNvPr id="53" name="Rectangle 20"/>
              <p:cNvSpPr>
                <a:spLocks/>
              </p:cNvSpPr>
              <p:nvPr/>
            </p:nvSpPr>
            <p:spPr bwMode="auto">
              <a:xfrm>
                <a:off x="120" y="197"/>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6</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grpSp>
        <p:nvGrpSpPr>
          <p:cNvPr id="54" name="Group 15"/>
          <p:cNvGrpSpPr>
            <a:grpSpLocks/>
          </p:cNvGrpSpPr>
          <p:nvPr/>
        </p:nvGrpSpPr>
        <p:grpSpPr bwMode="auto">
          <a:xfrm>
            <a:off x="6392838" y="4108455"/>
            <a:ext cx="2430462" cy="1391271"/>
            <a:chOff x="37" y="72"/>
            <a:chExt cx="4083" cy="2335"/>
          </a:xfrm>
        </p:grpSpPr>
        <p:sp>
          <p:nvSpPr>
            <p:cNvPr id="55" name="Rectangle 16"/>
            <p:cNvSpPr>
              <a:spLocks/>
            </p:cNvSpPr>
            <p:nvPr/>
          </p:nvSpPr>
          <p:spPr bwMode="auto">
            <a:xfrm>
              <a:off x="968" y="1384"/>
              <a:ext cx="3152" cy="1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defRPr/>
              </a:pPr>
              <a:endParaRPr lang="en-GB" sz="1200" dirty="0">
                <a:solidFill>
                  <a:srgbClr val="003399"/>
                </a:solidFill>
                <a:latin typeface="Frutiger 55 Roman" panose="020B0503030504020204" pitchFamily="34" charset="0"/>
              </a:endParaRPr>
            </a:p>
            <a:p>
              <a:pPr>
                <a:defRPr/>
              </a:pPr>
              <a:endParaRPr lang="en-GB" sz="1200" dirty="0">
                <a:solidFill>
                  <a:srgbClr val="003399"/>
                </a:solidFill>
                <a:latin typeface="Frutiger 55 Roman" panose="020B0503030504020204" pitchFamily="34" charset="0"/>
              </a:endParaRPr>
            </a:p>
            <a:p>
              <a:pPr>
                <a:defRPr/>
              </a:pPr>
              <a:r>
                <a:rPr lang="en-GB" sz="1200" dirty="0">
                  <a:solidFill>
                    <a:srgbClr val="003399"/>
                  </a:solidFill>
                  <a:latin typeface="Frutiger 55 Roman" panose="020B0503030504020204" pitchFamily="34" charset="0"/>
                </a:rPr>
                <a:t>Revolutionary organisations retain stakeholders during the transformation. The ability to retain stakeholders is essential for successful digital transformation and this relies on analysis of customer-based big data.</a:t>
              </a:r>
              <a:endParaRPr lang="en-US" sz="1200" dirty="0">
                <a:solidFill>
                  <a:srgbClr val="003399"/>
                </a:solidFill>
                <a:latin typeface="Frutiger 55 Roman" panose="020B0503030504020204" pitchFamily="34" charset="0"/>
                <a:ea typeface="Roboto" panose="02000000000000000000" pitchFamily="2" charset="0"/>
                <a:cs typeface="Lato Light" charset="0"/>
                <a:sym typeface="Lato Light" charset="0"/>
              </a:endParaRPr>
            </a:p>
          </p:txBody>
        </p:sp>
        <p:sp>
          <p:nvSpPr>
            <p:cNvPr id="56" name="Rectangle 17"/>
            <p:cNvSpPr>
              <a:spLocks/>
            </p:cNvSpPr>
            <p:nvPr/>
          </p:nvSpPr>
          <p:spPr bwMode="auto">
            <a:xfrm>
              <a:off x="968" y="72"/>
              <a:ext cx="2907"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RETAIN STAKEHOLDERS</a:t>
              </a:r>
            </a:p>
          </p:txBody>
        </p:sp>
        <p:grpSp>
          <p:nvGrpSpPr>
            <p:cNvPr id="43033" name="Group 18"/>
            <p:cNvGrpSpPr>
              <a:grpSpLocks/>
            </p:cNvGrpSpPr>
            <p:nvPr/>
          </p:nvGrpSpPr>
          <p:grpSpPr bwMode="auto">
            <a:xfrm>
              <a:off x="37" y="117"/>
              <a:ext cx="726" cy="725"/>
              <a:chOff x="37" y="-1"/>
              <a:chExt cx="726" cy="725"/>
            </a:xfrm>
          </p:grpSpPr>
          <p:sp>
            <p:nvSpPr>
              <p:cNvPr id="58" name="Oval 19"/>
              <p:cNvSpPr>
                <a:spLocks/>
              </p:cNvSpPr>
              <p:nvPr/>
            </p:nvSpPr>
            <p:spPr bwMode="auto">
              <a:xfrm>
                <a:off x="37" y="-1"/>
                <a:ext cx="725" cy="725"/>
              </a:xfrm>
              <a:prstGeom prst="ellipse">
                <a:avLst/>
              </a:prstGeom>
              <a:solidFill>
                <a:srgbClr val="00BFB3"/>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59" name="Rectangle 20"/>
              <p:cNvSpPr>
                <a:spLocks/>
              </p:cNvSpPr>
              <p:nvPr/>
            </p:nvSpPr>
            <p:spPr bwMode="auto">
              <a:xfrm>
                <a:off x="120" y="196"/>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7</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grpSp>
        <p:nvGrpSpPr>
          <p:cNvPr id="60" name="Group 15"/>
          <p:cNvGrpSpPr>
            <a:grpSpLocks/>
          </p:cNvGrpSpPr>
          <p:nvPr/>
        </p:nvGrpSpPr>
        <p:grpSpPr bwMode="auto">
          <a:xfrm>
            <a:off x="9153605" y="4108455"/>
            <a:ext cx="2474912" cy="1466346"/>
            <a:chOff x="-203" y="72"/>
            <a:chExt cx="4156" cy="2461"/>
          </a:xfrm>
        </p:grpSpPr>
        <p:sp>
          <p:nvSpPr>
            <p:cNvPr id="61" name="Rectangle 16"/>
            <p:cNvSpPr>
              <a:spLocks/>
            </p:cNvSpPr>
            <p:nvPr/>
          </p:nvSpPr>
          <p:spPr bwMode="auto">
            <a:xfrm>
              <a:off x="727" y="1510"/>
              <a:ext cx="3226" cy="1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endParaRPr lang="en-GB" sz="1200" dirty="0">
                <a:solidFill>
                  <a:srgbClr val="003399"/>
                </a:solidFill>
                <a:latin typeface="Frutiger 55 Roman" panose="020B0503030504020204" pitchFamily="34" charset="0"/>
              </a:endParaRPr>
            </a:p>
            <a:p>
              <a:pPr lvl="0"/>
              <a:r>
                <a:rPr lang="en-GB" sz="1200" dirty="0">
                  <a:solidFill>
                    <a:srgbClr val="003399"/>
                  </a:solidFill>
                  <a:latin typeface="Frutiger 55 Roman" panose="020B0503030504020204" pitchFamily="34" charset="0"/>
                </a:rPr>
                <a:t>Revolutionary organisations have the ability to reinvent purpose.  Reinventing purpose is based on opportunity awareness, the active commitment of stakeholders and the availability of necessary people capabilities. </a:t>
              </a:r>
            </a:p>
          </p:txBody>
        </p:sp>
        <p:sp>
          <p:nvSpPr>
            <p:cNvPr id="62" name="Rectangle 17"/>
            <p:cNvSpPr>
              <a:spLocks/>
            </p:cNvSpPr>
            <p:nvPr/>
          </p:nvSpPr>
          <p:spPr bwMode="auto">
            <a:xfrm>
              <a:off x="727" y="72"/>
              <a:ext cx="2778"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defRPr/>
              </a:pPr>
              <a:r>
                <a:rPr lang="en-US" sz="1400" b="1" dirty="0">
                  <a:solidFill>
                    <a:srgbClr val="002060"/>
                  </a:solidFill>
                  <a:latin typeface="Frutiger 55 Roman" panose="020B0503030504020204" pitchFamily="34" charset="0"/>
                  <a:ea typeface="Roboto" panose="02000000000000000000" pitchFamily="2" charset="0"/>
                  <a:cs typeface="Bebas Neue" charset="0"/>
                  <a:sym typeface="Bebas Neue" charset="0"/>
                </a:rPr>
                <a:t>REINVENT PURPOSE</a:t>
              </a:r>
            </a:p>
          </p:txBody>
        </p:sp>
        <p:grpSp>
          <p:nvGrpSpPr>
            <p:cNvPr id="43028" name="Group 18"/>
            <p:cNvGrpSpPr>
              <a:grpSpLocks/>
            </p:cNvGrpSpPr>
            <p:nvPr/>
          </p:nvGrpSpPr>
          <p:grpSpPr bwMode="auto">
            <a:xfrm>
              <a:off x="-203" y="117"/>
              <a:ext cx="726" cy="725"/>
              <a:chOff x="-203" y="-1"/>
              <a:chExt cx="726" cy="725"/>
            </a:xfrm>
          </p:grpSpPr>
          <p:sp>
            <p:nvSpPr>
              <p:cNvPr id="64" name="Oval 19"/>
              <p:cNvSpPr>
                <a:spLocks/>
              </p:cNvSpPr>
              <p:nvPr/>
            </p:nvSpPr>
            <p:spPr bwMode="auto">
              <a:xfrm>
                <a:off x="-203" y="-1"/>
                <a:ext cx="725" cy="725"/>
              </a:xfrm>
              <a:prstGeom prst="ellipse">
                <a:avLst/>
              </a:prstGeom>
              <a:solidFill>
                <a:schemeClr val="accent1">
                  <a:lumMod val="60000"/>
                  <a:lumOff val="40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defRPr/>
                </a:pPr>
                <a:endParaRPr lang="en-US" sz="1200">
                  <a:solidFill>
                    <a:prstClr val="white">
                      <a:lumMod val="65000"/>
                    </a:prstClr>
                  </a:solidFill>
                  <a:ea typeface="MS PGothic" panose="020B0600070205080204" pitchFamily="34" charset="-128"/>
                </a:endParaRPr>
              </a:p>
            </p:txBody>
          </p:sp>
          <p:sp>
            <p:nvSpPr>
              <p:cNvPr id="65" name="Rectangle 20"/>
              <p:cNvSpPr>
                <a:spLocks/>
              </p:cNvSpPr>
              <p:nvPr/>
            </p:nvSpPr>
            <p:spPr bwMode="auto">
              <a:xfrm>
                <a:off x="-120" y="196"/>
                <a:ext cx="55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lnSpc>
                    <a:spcPct val="70000"/>
                  </a:lnSpc>
                  <a:defRPr/>
                </a:pPr>
                <a:r>
                  <a:rPr lang="id-ID" altLang="id-ID" sz="2000" b="1" dirty="0">
                    <a:solidFill>
                      <a:prstClr val="white">
                        <a:lumMod val="95000"/>
                      </a:prstClr>
                    </a:solidFill>
                    <a:latin typeface="Diavlo Medium" panose="02000000000000000000" pitchFamily="50" charset="0"/>
                    <a:ea typeface="MS PGothic" panose="020B0600070205080204" pitchFamily="34" charset="-128"/>
                    <a:cs typeface="Arial" panose="020B0604020202020204" pitchFamily="34" charset="0"/>
                    <a:sym typeface="Bebas Neue" panose="020B0606020202050201" pitchFamily="34" charset="0"/>
                  </a:rPr>
                  <a:t>8</a:t>
                </a:r>
                <a:endParaRPr lang="en-US" altLang="id-ID" sz="2000" b="1" dirty="0">
                  <a:solidFill>
                    <a:prstClr val="white">
                      <a:lumMod val="65000"/>
                    </a:prstClr>
                  </a:solidFill>
                  <a:latin typeface="Calibri"/>
                  <a:ea typeface="MS PGothic" panose="020B0600070205080204" pitchFamily="34" charset="-128"/>
                  <a:cs typeface="Arial" panose="020B0604020202020204" pitchFamily="34" charset="0"/>
                  <a:sym typeface="Bebas Neue" panose="020B0606020202050201" pitchFamily="34" charset="0"/>
                </a:endParaRPr>
              </a:p>
            </p:txBody>
          </p:sp>
        </p:grpSp>
      </p:grpSp>
      <p:pic>
        <p:nvPicPr>
          <p:cNvPr id="74" name="Picture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7746" y="136810"/>
            <a:ext cx="940131" cy="627155"/>
          </a:xfrm>
          <a:prstGeom prst="rect">
            <a:avLst/>
          </a:prstGeom>
        </p:spPr>
      </p:pic>
      <p:pic>
        <p:nvPicPr>
          <p:cNvPr id="75" name="Picture 2" descr="Image result for intu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53094" y="780994"/>
            <a:ext cx="1217692" cy="446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6430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411"/>
                                        </p:tgtEl>
                                        <p:attrNameLst>
                                          <p:attrName>style.visibility</p:attrName>
                                        </p:attrNameLst>
                                      </p:cBhvr>
                                      <p:to>
                                        <p:strVal val="visible"/>
                                      </p:to>
                                    </p:set>
                                    <p:animEffect transition="in" filter="wipe(up)">
                                      <p:cBhvr>
                                        <p:cTn id="7" dur="1000"/>
                                        <p:tgtEl>
                                          <p:spTgt spid="411"/>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412"/>
                                        </p:tgtEl>
                                        <p:attrNameLst>
                                          <p:attrName>style.visibility</p:attrName>
                                        </p:attrNameLst>
                                      </p:cBhvr>
                                      <p:to>
                                        <p:strVal val="visible"/>
                                      </p:to>
                                    </p:set>
                                    <p:animEffect transition="in" filter="wipe(down)">
                                      <p:cBhvr>
                                        <p:cTn id="10" dur="1000"/>
                                        <p:tgtEl>
                                          <p:spTgt spid="412"/>
                                        </p:tgtEl>
                                      </p:cBhvr>
                                    </p:animEffect>
                                  </p:childTnLst>
                                </p:cTn>
                              </p:par>
                              <p:par>
                                <p:cTn id="11" presetID="22" presetClass="entr" presetSubtype="8" fill="hold"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22" presetClass="entr" presetSubtype="8" fill="hold"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par>
                                <p:cTn id="17" presetID="22" presetClass="entr" presetSubtype="8" fill="hold" nodeType="withEffect">
                                  <p:stCondLst>
                                    <p:cond delay="200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22" presetClass="entr" presetSubtype="8" fill="hold" nodeType="withEffect">
                                  <p:stCondLst>
                                    <p:cond delay="200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par>
                                <p:cTn id="23" presetID="22" presetClass="entr" presetSubtype="8" fill="hold" nodeType="withEffect">
                                  <p:stCondLst>
                                    <p:cond delay="200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par>
                                <p:cTn id="26" presetID="22" presetClass="entr" presetSubtype="8" fill="hold" nodeType="withEffect">
                                  <p:stCondLst>
                                    <p:cond delay="200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500"/>
                                        <p:tgtEl>
                                          <p:spTgt spid="48"/>
                                        </p:tgtEl>
                                      </p:cBhvr>
                                    </p:animEffect>
                                  </p:childTnLst>
                                </p:cTn>
                              </p:par>
                              <p:par>
                                <p:cTn id="29" presetID="22" presetClass="entr" presetSubtype="8" fill="hold" nodeType="withEffect">
                                  <p:stCondLst>
                                    <p:cond delay="2000"/>
                                  </p:stCondLst>
                                  <p:childTnLst>
                                    <p:set>
                                      <p:cBhvr>
                                        <p:cTn id="30" dur="1" fill="hold">
                                          <p:stCondLst>
                                            <p:cond delay="0"/>
                                          </p:stCondLst>
                                        </p:cTn>
                                        <p:tgtEl>
                                          <p:spTgt spid="54"/>
                                        </p:tgtEl>
                                        <p:attrNameLst>
                                          <p:attrName>style.visibility</p:attrName>
                                        </p:attrNameLst>
                                      </p:cBhvr>
                                      <p:to>
                                        <p:strVal val="visible"/>
                                      </p:to>
                                    </p:set>
                                    <p:animEffect transition="in" filter="wipe(left)">
                                      <p:cBhvr>
                                        <p:cTn id="31" dur="500"/>
                                        <p:tgtEl>
                                          <p:spTgt spid="54"/>
                                        </p:tgtEl>
                                      </p:cBhvr>
                                    </p:animEffect>
                                  </p:childTnLst>
                                </p:cTn>
                              </p:par>
                              <p:par>
                                <p:cTn id="32" presetID="22" presetClass="entr" presetSubtype="8" fill="hold" nodeType="withEffect">
                                  <p:stCondLst>
                                    <p:cond delay="200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 grpId="0"/>
      <p:bldP spid="4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3819" y="402300"/>
            <a:ext cx="10209601" cy="359022"/>
          </a:xfrm>
        </p:spPr>
        <p:txBody>
          <a:bodyPr/>
          <a:lstStyle/>
          <a:p>
            <a:r>
              <a:rPr lang="en-GB" sz="2000" b="0" dirty="0"/>
              <a:t>HOW RISK MANAGEMENT IS CHANGING AND HOW YOU MAY NEED TO ADAPT YOUR BEHAVIOURS TO MAXIMISE THE BENEFIT THAT YOU PROVIDE</a:t>
            </a:r>
          </a:p>
        </p:txBody>
      </p:sp>
      <p:sp>
        <p:nvSpPr>
          <p:cNvPr id="5" name="Slide Number Placeholder 4"/>
          <p:cNvSpPr>
            <a:spLocks noGrp="1"/>
          </p:cNvSpPr>
          <p:nvPr>
            <p:ph type="sldNum" sz="quarter" idx="16"/>
          </p:nvPr>
        </p:nvSpPr>
        <p:spPr/>
        <p:txBody>
          <a:bodyPr/>
          <a:lstStyle/>
          <a:p>
            <a:fld id="{9D15C52B-6F64-4C6E-9CC2-4CF708A4CC2B}" type="slidenum">
              <a:rPr lang="en-US" smtClean="0">
                <a:solidFill>
                  <a:srgbClr val="000066"/>
                </a:solidFill>
              </a:rPr>
              <a:pPr/>
              <a:t>26</a:t>
            </a:fld>
            <a:endParaRPr lang="en-US" dirty="0">
              <a:solidFill>
                <a:srgbClr val="000066"/>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8358" y="268234"/>
            <a:ext cx="940131" cy="627155"/>
          </a:xfrm>
          <a:prstGeom prst="rect">
            <a:avLst/>
          </a:prstGeom>
        </p:spPr>
      </p:pic>
      <p:pic>
        <p:nvPicPr>
          <p:cNvPr id="7"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86473" y="929609"/>
            <a:ext cx="1365474" cy="5007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03818" y="1179973"/>
            <a:ext cx="10209601" cy="1169551"/>
          </a:xfrm>
          <a:prstGeom prst="rect">
            <a:avLst/>
          </a:prstGeom>
          <a:noFill/>
        </p:spPr>
        <p:txBody>
          <a:bodyPr wrap="square" rtlCol="0">
            <a:spAutoFit/>
          </a:bodyPr>
          <a:lstStyle/>
          <a:p>
            <a:r>
              <a:rPr lang="en-GB" sz="1400" dirty="0"/>
              <a:t>In this session we wish to address three key areas: Your role as the risk manager and your changing interaction with your stakeholders and your business. Taking the content of the workshop so far we have some suggested themes and questions around the role of the risk manager highlighted below, and we have some </a:t>
            </a:r>
            <a:r>
              <a:rPr lang="en-GB" sz="1400" dirty="0" err="1"/>
              <a:t>mics</a:t>
            </a:r>
            <a:r>
              <a:rPr lang="en-GB" sz="1400" dirty="0"/>
              <a:t> in the audience so we can socialise comments and start a debate as time permits. </a:t>
            </a:r>
          </a:p>
          <a:p>
            <a:pPr algn="l"/>
            <a:endParaRPr lang="en-GB" sz="1400" dirty="0"/>
          </a:p>
        </p:txBody>
      </p:sp>
      <p:sp>
        <p:nvSpPr>
          <p:cNvPr id="10" name="TextBox 9"/>
          <p:cNvSpPr txBox="1"/>
          <p:nvPr/>
        </p:nvSpPr>
        <p:spPr>
          <a:xfrm>
            <a:off x="8381725" y="4208993"/>
            <a:ext cx="3398982" cy="1015663"/>
          </a:xfrm>
          <a:prstGeom prst="rect">
            <a:avLst/>
          </a:prstGeom>
          <a:noFill/>
        </p:spPr>
        <p:txBody>
          <a:bodyPr wrap="square" rtlCol="0">
            <a:spAutoFit/>
          </a:bodyPr>
          <a:lstStyle/>
          <a:p>
            <a:r>
              <a:rPr lang="en-GB" sz="2000" dirty="0">
                <a:solidFill>
                  <a:srgbClr val="003399"/>
                </a:solidFill>
              </a:rPr>
              <a:t>Business</a:t>
            </a:r>
          </a:p>
          <a:p>
            <a:pPr marL="342900" indent="-342900">
              <a:buFont typeface="Arial" panose="020B0604020202020204" pitchFamily="34" charset="0"/>
              <a:buChar char="•"/>
            </a:pPr>
            <a:r>
              <a:rPr lang="en-GB" sz="2000" dirty="0"/>
              <a:t>New Emerging Risks &amp; Opportunities ?</a:t>
            </a:r>
          </a:p>
        </p:txBody>
      </p:sp>
      <p:sp>
        <p:nvSpPr>
          <p:cNvPr id="11" name="TextBox 10"/>
          <p:cNvSpPr txBox="1"/>
          <p:nvPr/>
        </p:nvSpPr>
        <p:spPr>
          <a:xfrm>
            <a:off x="566050" y="2331205"/>
            <a:ext cx="7457487" cy="3447098"/>
          </a:xfrm>
          <a:prstGeom prst="rect">
            <a:avLst/>
          </a:prstGeom>
          <a:noFill/>
        </p:spPr>
        <p:txBody>
          <a:bodyPr wrap="square" numCol="2" rtlCol="0">
            <a:spAutoFit/>
          </a:bodyPr>
          <a:lstStyle/>
          <a:p>
            <a:r>
              <a:rPr lang="en-GB" sz="2000" dirty="0">
                <a:solidFill>
                  <a:srgbClr val="003399"/>
                </a:solidFill>
              </a:rPr>
              <a:t>Risk Managers</a:t>
            </a:r>
          </a:p>
          <a:p>
            <a:pPr marL="171450" indent="-171450">
              <a:buFont typeface="Arial" panose="020B0604020202020204" pitchFamily="34" charset="0"/>
              <a:buChar char="•"/>
            </a:pPr>
            <a:r>
              <a:rPr lang="en-GB" dirty="0"/>
              <a:t>More horizon scanning</a:t>
            </a:r>
          </a:p>
          <a:p>
            <a:pPr marL="171450" indent="-171450">
              <a:buFont typeface="Arial" panose="020B0604020202020204" pitchFamily="34" charset="0"/>
              <a:buChar char="•"/>
            </a:pPr>
            <a:r>
              <a:rPr lang="en-GB" dirty="0"/>
              <a:t>What has gone wrong elsewhere?</a:t>
            </a:r>
          </a:p>
          <a:p>
            <a:pPr marL="171450" indent="-171450">
              <a:buFont typeface="Arial" panose="020B0604020202020204" pitchFamily="34" charset="0"/>
              <a:buChar char="•"/>
            </a:pPr>
            <a:r>
              <a:rPr lang="en-GB" dirty="0"/>
              <a:t>How may this affect us?</a:t>
            </a:r>
          </a:p>
          <a:p>
            <a:pPr marL="171450" indent="-171450">
              <a:buFont typeface="Arial" panose="020B0604020202020204" pitchFamily="34" charset="0"/>
              <a:buChar char="•"/>
            </a:pPr>
            <a:r>
              <a:rPr lang="en-GB" dirty="0"/>
              <a:t>Look externally</a:t>
            </a:r>
          </a:p>
          <a:p>
            <a:pPr marL="171450" indent="-171450">
              <a:buFont typeface="Arial" panose="020B0604020202020204" pitchFamily="34" charset="0"/>
              <a:buChar char="•"/>
            </a:pPr>
            <a:r>
              <a:rPr lang="en-GB" dirty="0"/>
              <a:t>More conversations to get a feel for what is happening</a:t>
            </a:r>
          </a:p>
          <a:p>
            <a:pPr marL="171450" indent="-171450">
              <a:buFont typeface="Arial" panose="020B0604020202020204" pitchFamily="34" charset="0"/>
              <a:buChar char="•"/>
            </a:pPr>
            <a:r>
              <a:rPr lang="en-GB" dirty="0"/>
              <a:t>Wider range of people</a:t>
            </a:r>
          </a:p>
          <a:p>
            <a:pPr marL="171450" indent="-171450">
              <a:buFont typeface="Arial" panose="020B0604020202020204" pitchFamily="34" charset="0"/>
              <a:buChar char="•"/>
            </a:pPr>
            <a:r>
              <a:rPr lang="en-GB" dirty="0"/>
              <a:t>Internal and external</a:t>
            </a:r>
          </a:p>
          <a:p>
            <a:pPr marL="171450" indent="-171450">
              <a:buFont typeface="Arial" panose="020B0604020202020204" pitchFamily="34" charset="0"/>
              <a:buChar char="•"/>
            </a:pPr>
            <a:r>
              <a:rPr lang="en-GB" dirty="0"/>
              <a:t>More scenario based considerations –</a:t>
            </a:r>
          </a:p>
          <a:p>
            <a:pPr marL="171450" indent="-171450">
              <a:buFont typeface="Arial" panose="020B0604020202020204" pitchFamily="34" charset="0"/>
              <a:buChar char="•"/>
            </a:pPr>
            <a:r>
              <a:rPr lang="en-GB" dirty="0"/>
              <a:t> how may this happen?</a:t>
            </a:r>
          </a:p>
          <a:p>
            <a:pPr marL="171450" indent="-171450">
              <a:buFont typeface="Arial" panose="020B0604020202020204" pitchFamily="34" charset="0"/>
              <a:buChar char="•"/>
            </a:pPr>
            <a:r>
              <a:rPr lang="en-GB" dirty="0"/>
              <a:t>Could it happen to us?</a:t>
            </a:r>
          </a:p>
          <a:p>
            <a:pPr marL="171450" indent="-171450">
              <a:buFont typeface="Arial" panose="020B0604020202020204" pitchFamily="34" charset="0"/>
              <a:buChar char="•"/>
            </a:pPr>
            <a:r>
              <a:rPr lang="en-GB" dirty="0"/>
              <a:t>what would the impact be?</a:t>
            </a:r>
          </a:p>
          <a:p>
            <a:pPr marL="171450" indent="-171450">
              <a:buFont typeface="Arial" panose="020B0604020202020204" pitchFamily="34" charset="0"/>
              <a:buChar char="•"/>
            </a:pPr>
            <a:r>
              <a:rPr lang="en-GB" dirty="0"/>
              <a:t>importance of culture and independent assessment of culture</a:t>
            </a:r>
          </a:p>
          <a:p>
            <a:pPr marL="171450" indent="-171450">
              <a:buFont typeface="Arial" panose="020B0604020202020204" pitchFamily="34" charset="0"/>
              <a:buChar char="•"/>
            </a:pPr>
            <a:r>
              <a:rPr lang="en-GB" dirty="0"/>
              <a:t>are employees and decision makers motivated to do the right thing?</a:t>
            </a:r>
          </a:p>
          <a:p>
            <a:pPr marL="171450" indent="-171450">
              <a:buFont typeface="Arial" panose="020B0604020202020204" pitchFamily="34" charset="0"/>
              <a:buChar char="•"/>
            </a:pPr>
            <a:r>
              <a:rPr lang="en-GB" dirty="0"/>
              <a:t>How are we measuring that?</a:t>
            </a:r>
          </a:p>
          <a:p>
            <a:pPr marL="171450" indent="-171450">
              <a:buFont typeface="Arial" panose="020B0604020202020204" pitchFamily="34" charset="0"/>
              <a:buChar char="•"/>
            </a:pPr>
            <a:r>
              <a:rPr lang="en-GB" dirty="0"/>
              <a:t>What happens when people do the wrong thing. </a:t>
            </a:r>
          </a:p>
        </p:txBody>
      </p:sp>
      <p:sp>
        <p:nvSpPr>
          <p:cNvPr id="12" name="TextBox 11"/>
          <p:cNvSpPr txBox="1"/>
          <p:nvPr/>
        </p:nvSpPr>
        <p:spPr>
          <a:xfrm>
            <a:off x="8381725" y="2331205"/>
            <a:ext cx="3398982" cy="1323439"/>
          </a:xfrm>
          <a:prstGeom prst="rect">
            <a:avLst/>
          </a:prstGeom>
          <a:noFill/>
        </p:spPr>
        <p:txBody>
          <a:bodyPr wrap="square" rtlCol="0">
            <a:spAutoFit/>
          </a:bodyPr>
          <a:lstStyle/>
          <a:p>
            <a:r>
              <a:rPr lang="en-GB" sz="2000" dirty="0">
                <a:solidFill>
                  <a:srgbClr val="003399"/>
                </a:solidFill>
              </a:rPr>
              <a:t>Stakeholders</a:t>
            </a:r>
          </a:p>
          <a:p>
            <a:pPr marL="342900" indent="-342900">
              <a:buFont typeface="Arial" panose="020B0604020202020204" pitchFamily="34" charset="0"/>
              <a:buChar char="•"/>
            </a:pPr>
            <a:r>
              <a:rPr lang="en-GB" sz="2000" dirty="0"/>
              <a:t>Are new risk owners emerging in your organisation?</a:t>
            </a:r>
          </a:p>
        </p:txBody>
      </p:sp>
      <p:sp>
        <p:nvSpPr>
          <p:cNvPr id="13" name="Rectangle 12"/>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2563781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
        <p:nvSpPr>
          <p:cNvPr id="2" name="Title 1"/>
          <p:cNvSpPr>
            <a:spLocks noGrp="1"/>
          </p:cNvSpPr>
          <p:nvPr>
            <p:ph type="title"/>
          </p:nvPr>
        </p:nvSpPr>
        <p:spPr/>
        <p:txBody>
          <a:bodyPr/>
          <a:lstStyle/>
          <a:p>
            <a:endParaRPr lang="en-GB"/>
          </a:p>
        </p:txBody>
      </p:sp>
      <p:sp>
        <p:nvSpPr>
          <p:cNvPr id="3" name="Subtitle 2"/>
          <p:cNvSpPr>
            <a:spLocks noGrp="1"/>
          </p:cNvSpPr>
          <p:nvPr>
            <p:ph type="subTitle" idx="13"/>
          </p:nvPr>
        </p:nvSpPr>
        <p:spPr/>
        <p:txBody>
          <a:bodyPr/>
          <a:lstStyle/>
          <a:p>
            <a:endParaRPr lang="en-GB"/>
          </a:p>
        </p:txBody>
      </p:sp>
      <p:sp>
        <p:nvSpPr>
          <p:cNvPr id="4" name="Slide Number Placeholder 3"/>
          <p:cNvSpPr>
            <a:spLocks noGrp="1"/>
          </p:cNvSpPr>
          <p:nvPr>
            <p:ph type="sldNum" sz="quarter" idx="16"/>
          </p:nvPr>
        </p:nvSpPr>
        <p:spPr/>
        <p:txBody>
          <a:bodyPr/>
          <a:lstStyle/>
          <a:p>
            <a:fld id="{9D15C52B-6F64-4C6E-9CC2-4CF708A4CC2B}" type="slidenum">
              <a:rPr lang="en-US" smtClean="0">
                <a:solidFill>
                  <a:srgbClr val="000066"/>
                </a:solidFill>
              </a:rPr>
              <a:pPr/>
              <a:t>27</a:t>
            </a:fld>
            <a:endParaRPr lang="en-US" dirty="0">
              <a:solidFill>
                <a:srgbClr val="000066"/>
              </a:solidFill>
            </a:endParaRPr>
          </a:p>
        </p:txBody>
      </p:sp>
      <p:pic>
        <p:nvPicPr>
          <p:cNvPr id="5" name="Picture 4"/>
          <p:cNvPicPr>
            <a:picLocks noChangeAspect="1"/>
          </p:cNvPicPr>
          <p:nvPr/>
        </p:nvPicPr>
        <p:blipFill rotWithShape="1">
          <a:blip r:embed="rId2"/>
          <a:srcRect l="1016"/>
          <a:stretch/>
        </p:blipFill>
        <p:spPr>
          <a:xfrm>
            <a:off x="1210614" y="118762"/>
            <a:ext cx="9131120" cy="6493010"/>
          </a:xfrm>
          <a:prstGeom prst="rect">
            <a:avLst/>
          </a:prstGeom>
        </p:spPr>
      </p:pic>
      <p:sp>
        <p:nvSpPr>
          <p:cNvPr id="7" name="TextBox 6"/>
          <p:cNvSpPr txBox="1"/>
          <p:nvPr/>
        </p:nvSpPr>
        <p:spPr>
          <a:xfrm>
            <a:off x="9496581" y="5812601"/>
            <a:ext cx="1906073" cy="938719"/>
          </a:xfrm>
          <a:prstGeom prst="rect">
            <a:avLst/>
          </a:prstGeom>
          <a:noFill/>
        </p:spPr>
        <p:txBody>
          <a:bodyPr wrap="square" rtlCol="0">
            <a:spAutoFit/>
          </a:bodyPr>
          <a:lstStyle/>
          <a:p>
            <a:pPr algn="l"/>
            <a:r>
              <a:rPr lang="en-GB" sz="1100" dirty="0"/>
              <a:t>*originally published in Airmic ‘Roads to Revolution’ executive summary- all rights reserved</a:t>
            </a:r>
          </a:p>
        </p:txBody>
      </p:sp>
      <p:pic>
        <p:nvPicPr>
          <p:cNvPr id="8"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86473" y="929609"/>
            <a:ext cx="1365474" cy="500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196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42286" y="1414154"/>
            <a:ext cx="3077585" cy="1362075"/>
          </a:xfrm>
        </p:spPr>
        <p:txBody>
          <a:bodyPr/>
          <a:lstStyle/>
          <a:p>
            <a:pPr algn="ctr"/>
            <a:r>
              <a:rPr lang="en-GB" dirty="0"/>
              <a:t>Questions?</a:t>
            </a:r>
            <a:br>
              <a:rPr lang="en-GB" dirty="0"/>
            </a:br>
            <a:br>
              <a:rPr lang="en-GB" dirty="0"/>
            </a:br>
            <a:r>
              <a:rPr lang="en-GB" dirty="0"/>
              <a:t>Thank you for your time today</a:t>
            </a:r>
          </a:p>
        </p:txBody>
      </p:sp>
      <p:sp>
        <p:nvSpPr>
          <p:cNvPr id="2" name="Oval 1"/>
          <p:cNvSpPr/>
          <p:nvPr/>
        </p:nvSpPr>
        <p:spPr bwMode="auto">
          <a:xfrm>
            <a:off x="-624747" y="-290809"/>
            <a:ext cx="5211653" cy="5211653"/>
          </a:xfrm>
          <a:prstGeom prst="ellipse">
            <a:avLst/>
          </a:prstGeom>
          <a:noFill/>
          <a:ln w="19050" cap="flat" cmpd="sng" algn="ctr">
            <a:solidFill>
              <a:srgbClr val="00AEEF"/>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pic>
        <p:nvPicPr>
          <p:cNvPr id="4" name="Picture 2" descr="Image result for int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1072" y="494374"/>
            <a:ext cx="1617784" cy="5932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248384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1612"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enhances Property insurance</a:t>
            </a:r>
          </a:p>
        </p:txBody>
      </p:sp>
      <p:sp>
        <p:nvSpPr>
          <p:cNvPr id="9" name="TextBox 8"/>
          <p:cNvSpPr txBox="1">
            <a:spLocks noChangeAspect="1"/>
          </p:cNvSpPr>
          <p:nvPr/>
        </p:nvSpPr>
        <p:spPr>
          <a:xfrm>
            <a:off x="355073" y="2110368"/>
            <a:ext cx="879316" cy="865787"/>
          </a:xfrm>
          <a:prstGeom prst="ellipse">
            <a:avLst/>
          </a:prstGeom>
          <a:solidFill>
            <a:srgbClr val="92D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Aviation</a:t>
            </a:r>
          </a:p>
        </p:txBody>
      </p:sp>
      <p:sp>
        <p:nvSpPr>
          <p:cNvPr id="10" name="TextBox 9"/>
          <p:cNvSpPr txBox="1">
            <a:spLocks noChangeAspect="1"/>
          </p:cNvSpPr>
          <p:nvPr/>
        </p:nvSpPr>
        <p:spPr>
          <a:xfrm>
            <a:off x="355073" y="2886337"/>
            <a:ext cx="879316" cy="865787"/>
          </a:xfrm>
          <a:prstGeom prst="ellipse">
            <a:avLst/>
          </a:prstGeom>
          <a:solidFill>
            <a:srgbClr val="00B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s-ES" sz="1400" dirty="0" err="1">
                <a:solidFill>
                  <a:srgbClr val="FFFFFF"/>
                </a:solidFill>
              </a:rPr>
              <a:t>Property</a:t>
            </a:r>
            <a:endParaRPr lang="en-GB" sz="1400" dirty="0">
              <a:solidFill>
                <a:srgbClr val="FFFFFF"/>
              </a:solidFill>
            </a:endParaRPr>
          </a:p>
        </p:txBody>
      </p:sp>
      <p:sp>
        <p:nvSpPr>
          <p:cNvPr id="11" name="TextBox 12"/>
          <p:cNvSpPr txBox="1">
            <a:spLocks noChangeAspect="1"/>
          </p:cNvSpPr>
          <p:nvPr/>
        </p:nvSpPr>
        <p:spPr>
          <a:xfrm>
            <a:off x="355073" y="3662305"/>
            <a:ext cx="879316" cy="865787"/>
          </a:xfrm>
          <a:prstGeom prst="ellipse">
            <a:avLst/>
          </a:prstGeom>
          <a:solidFill>
            <a:srgbClr val="00B0F0"/>
          </a:solidFill>
          <a:ln w="9525">
            <a:noFill/>
            <a:prstDash val="dash"/>
          </a:ln>
        </p:spPr>
        <p:txBody>
          <a:bodyPr wrap="square" lIns="0" tIns="0" rIns="0" bIns="0" rtlCol="0" anchor="ctr" anchorCtr="0">
            <a:norm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US" sz="1400" dirty="0" err="1">
                <a:solidFill>
                  <a:srgbClr val="FFFFFF"/>
                </a:solidFill>
              </a:rPr>
              <a:t>Liabi-lity</a:t>
            </a:r>
            <a:endParaRPr lang="ru-RU" sz="1400" dirty="0">
              <a:solidFill>
                <a:srgbClr val="FFFFFF"/>
              </a:solidFill>
            </a:endParaRPr>
          </a:p>
        </p:txBody>
      </p:sp>
      <p:sp>
        <p:nvSpPr>
          <p:cNvPr id="12" name="TextBox 13"/>
          <p:cNvSpPr txBox="1">
            <a:spLocks noChangeAspect="1"/>
          </p:cNvSpPr>
          <p:nvPr/>
        </p:nvSpPr>
        <p:spPr>
          <a:xfrm>
            <a:off x="355073" y="4438275"/>
            <a:ext cx="879316" cy="865787"/>
          </a:xfrm>
          <a:prstGeom prst="ellipse">
            <a:avLst/>
          </a:prstGeom>
          <a:solidFill>
            <a:srgbClr val="0070C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Auto</a:t>
            </a:r>
          </a:p>
        </p:txBody>
      </p:sp>
      <p:sp>
        <p:nvSpPr>
          <p:cNvPr id="13" name="TextBox 14"/>
          <p:cNvSpPr txBox="1">
            <a:spLocks noChangeAspect="1"/>
          </p:cNvSpPr>
          <p:nvPr/>
        </p:nvSpPr>
        <p:spPr>
          <a:xfrm>
            <a:off x="355073" y="5214241"/>
            <a:ext cx="879316" cy="865787"/>
          </a:xfrm>
          <a:prstGeom prst="ellipse">
            <a:avLst/>
          </a:prstGeom>
          <a:solidFill>
            <a:srgbClr val="7030A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MY" sz="1400" dirty="0">
                <a:solidFill>
                  <a:srgbClr val="FFFFFF"/>
                </a:solidFill>
              </a:rPr>
              <a:t>Workers </a:t>
            </a:r>
          </a:p>
          <a:p>
            <a:pPr algn="ctr"/>
            <a:r>
              <a:rPr lang="en-MY" sz="1400" dirty="0" err="1">
                <a:solidFill>
                  <a:srgbClr val="FFFFFF"/>
                </a:solidFill>
              </a:rPr>
              <a:t>Compen</a:t>
            </a:r>
            <a:r>
              <a:rPr lang="en-MY" sz="1400" dirty="0">
                <a:solidFill>
                  <a:srgbClr val="FFFFFF"/>
                </a:solidFill>
              </a:rPr>
              <a:t>-</a:t>
            </a:r>
          </a:p>
          <a:p>
            <a:pPr algn="ctr"/>
            <a:r>
              <a:rPr lang="en-MY" sz="1400" dirty="0" err="1">
                <a:solidFill>
                  <a:srgbClr val="FFFFFF"/>
                </a:solidFill>
              </a:rPr>
              <a:t>sation</a:t>
            </a:r>
            <a:endParaRPr lang="ru-RU" sz="1400" dirty="0">
              <a:solidFill>
                <a:srgbClr val="FFFFFF"/>
              </a:solidFill>
            </a:endParaRP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By providing an accurate picture of exposures, risks and hazards</a:t>
            </a:r>
          </a:p>
        </p:txBody>
      </p:sp>
      <p:sp>
        <p:nvSpPr>
          <p:cNvPr id="35" name="TextBox 8"/>
          <p:cNvSpPr txBox="1">
            <a:spLocks noChangeAspect="1"/>
          </p:cNvSpPr>
          <p:nvPr/>
        </p:nvSpPr>
        <p:spPr>
          <a:xfrm>
            <a:off x="355073" y="1334399"/>
            <a:ext cx="879316" cy="865787"/>
          </a:xfrm>
          <a:prstGeom prst="ellipse">
            <a:avLst/>
          </a:prstGeom>
          <a:solidFill>
            <a:srgbClr val="E0E27C"/>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Marine</a:t>
            </a:r>
          </a:p>
        </p:txBody>
      </p:sp>
      <p:sp>
        <p:nvSpPr>
          <p:cNvPr id="38" name="CuadroTexto 37"/>
          <p:cNvSpPr txBox="1"/>
          <p:nvPr/>
        </p:nvSpPr>
        <p:spPr>
          <a:xfrm>
            <a:off x="1323611" y="2950545"/>
            <a:ext cx="1824538" cy="677108"/>
          </a:xfrm>
          <a:prstGeom prst="rect">
            <a:avLst/>
          </a:prstGeom>
          <a:noFill/>
        </p:spPr>
        <p:txBody>
          <a:bodyPr wrap="none" rtlCol="0">
            <a:spAutoFit/>
          </a:bodyPr>
          <a:lstStyle>
            <a:defPPr>
              <a:defRPr lang="es-ES"/>
            </a:defPPr>
            <a:lvl1pPr marL="342900" indent="-342900">
              <a:buFont typeface="Arial" panose="020B0604020202020204" pitchFamily="34" charset="0"/>
              <a:buChar char="•"/>
              <a:defRPr sz="1400"/>
            </a:lvl1pPr>
          </a:lstStyle>
          <a:p>
            <a:r>
              <a:rPr lang="en-US" dirty="0">
                <a:solidFill>
                  <a:srgbClr val="000066"/>
                </a:solidFill>
              </a:rPr>
              <a:t>Buildings</a:t>
            </a:r>
          </a:p>
          <a:p>
            <a:r>
              <a:rPr lang="en-US" sz="1200" dirty="0">
                <a:solidFill>
                  <a:srgbClr val="A89F96"/>
                </a:solidFill>
              </a:rPr>
              <a:t>Oil and gas</a:t>
            </a:r>
          </a:p>
          <a:p>
            <a:r>
              <a:rPr lang="en-US" sz="1200" dirty="0">
                <a:solidFill>
                  <a:srgbClr val="A89F96"/>
                </a:solidFill>
              </a:rPr>
              <a:t>Ground (sinkhole)</a:t>
            </a:r>
          </a:p>
        </p:txBody>
      </p:sp>
      <p:sp>
        <p:nvSpPr>
          <p:cNvPr id="39" name="CuadroTexto 38"/>
          <p:cNvSpPr txBox="1"/>
          <p:nvPr/>
        </p:nvSpPr>
        <p:spPr>
          <a:xfrm>
            <a:off x="1323612" y="4511819"/>
            <a:ext cx="3961401"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Recording behavioral data</a:t>
            </a:r>
          </a:p>
          <a:p>
            <a:pPr marL="342846" indent="-342846">
              <a:buFont typeface="Arial" panose="020B0604020202020204" pitchFamily="34" charset="0"/>
              <a:buChar char="•"/>
            </a:pPr>
            <a:r>
              <a:rPr lang="en-US" sz="1200" dirty="0">
                <a:solidFill>
                  <a:srgbClr val="A89F96"/>
                </a:solidFill>
              </a:rPr>
              <a:t>Driverless vehicles</a:t>
            </a:r>
          </a:p>
          <a:p>
            <a:pPr marL="342846" indent="-342846">
              <a:buFont typeface="Arial" panose="020B0604020202020204" pitchFamily="34" charset="0"/>
              <a:buChar char="•"/>
            </a:pPr>
            <a:r>
              <a:rPr lang="en-US" sz="1200" dirty="0">
                <a:solidFill>
                  <a:srgbClr val="A89F96"/>
                </a:solidFill>
              </a:rPr>
              <a:t>Car diagnosis</a:t>
            </a:r>
          </a:p>
        </p:txBody>
      </p:sp>
      <p:sp>
        <p:nvSpPr>
          <p:cNvPr id="40" name="CuadroTexto 39"/>
          <p:cNvSpPr txBox="1"/>
          <p:nvPr/>
        </p:nvSpPr>
        <p:spPr>
          <a:xfrm>
            <a:off x="1323611" y="5289175"/>
            <a:ext cx="3952268"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Smart equipment</a:t>
            </a:r>
          </a:p>
          <a:p>
            <a:pPr marL="342846" indent="-342846">
              <a:buFont typeface="Arial" panose="020B0604020202020204" pitchFamily="34" charset="0"/>
              <a:buChar char="•"/>
            </a:pPr>
            <a:r>
              <a:rPr lang="en-US" sz="1200" dirty="0" err="1">
                <a:solidFill>
                  <a:srgbClr val="A89F96"/>
                </a:solidFill>
              </a:rPr>
              <a:t>Wearables</a:t>
            </a:r>
            <a:endParaRPr lang="en-US" sz="1200" dirty="0">
              <a:solidFill>
                <a:srgbClr val="A89F96"/>
              </a:solidFill>
            </a:endParaRPr>
          </a:p>
          <a:p>
            <a:pPr marL="342846" indent="-342846">
              <a:buFont typeface="Arial" panose="020B0604020202020204" pitchFamily="34" charset="0"/>
              <a:buChar char="•"/>
            </a:pPr>
            <a:r>
              <a:rPr lang="en-US" sz="1200" dirty="0">
                <a:solidFill>
                  <a:srgbClr val="A89F96"/>
                </a:solidFill>
              </a:rPr>
              <a:t>In vehicle telematics</a:t>
            </a:r>
          </a:p>
        </p:txBody>
      </p:sp>
      <p:sp>
        <p:nvSpPr>
          <p:cNvPr id="41" name="CuadroTexto 40"/>
          <p:cNvSpPr txBox="1"/>
          <p:nvPr/>
        </p:nvSpPr>
        <p:spPr>
          <a:xfrm>
            <a:off x="1323611" y="3729587"/>
            <a:ext cx="1859805"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Slip and fall claims</a:t>
            </a:r>
          </a:p>
          <a:p>
            <a:pPr marL="342846" indent="-342846">
              <a:buFont typeface="Arial" panose="020B0604020202020204" pitchFamily="34" charset="0"/>
              <a:buChar char="•"/>
            </a:pPr>
            <a:r>
              <a:rPr lang="en-US" sz="1200" dirty="0">
                <a:solidFill>
                  <a:srgbClr val="A89F96"/>
                </a:solidFill>
              </a:rPr>
              <a:t>Product recalls</a:t>
            </a:r>
          </a:p>
          <a:p>
            <a:pPr marL="342846" indent="-342846">
              <a:buFont typeface="Arial" panose="020B0604020202020204" pitchFamily="34" charset="0"/>
              <a:buChar char="•"/>
            </a:pPr>
            <a:r>
              <a:rPr lang="en-US" sz="1200" dirty="0">
                <a:solidFill>
                  <a:srgbClr val="A89F96"/>
                </a:solidFill>
              </a:rPr>
              <a:t>Food recall claims</a:t>
            </a:r>
          </a:p>
        </p:txBody>
      </p:sp>
      <p:sp>
        <p:nvSpPr>
          <p:cNvPr id="42" name="CuadroTexto 41"/>
          <p:cNvSpPr txBox="1"/>
          <p:nvPr/>
        </p:nvSpPr>
        <p:spPr>
          <a:xfrm>
            <a:off x="1323611" y="1398010"/>
            <a:ext cx="2119215" cy="646331"/>
          </a:xfrm>
          <a:prstGeom prst="rect">
            <a:avLst/>
          </a:prstGeom>
          <a:noFill/>
        </p:spPr>
        <p:txBody>
          <a:bodyPr wrap="square" rtlCol="0">
            <a:spAutoFit/>
          </a:bodyPr>
          <a:lstStyle>
            <a:defPPr>
              <a:defRPr lang="es-ES"/>
            </a:defPPr>
            <a:lvl1pPr marL="342900" indent="-342900">
              <a:buFont typeface="Arial" panose="020B0604020202020204" pitchFamily="34" charset="0"/>
              <a:buChar char="•"/>
              <a:defRPr sz="1200">
                <a:solidFill>
                  <a:srgbClr val="A89F96"/>
                </a:solidFill>
              </a:defRPr>
            </a:lvl1pPr>
          </a:lstStyle>
          <a:p>
            <a:r>
              <a:rPr lang="en-US" dirty="0"/>
              <a:t>RFID sensors</a:t>
            </a:r>
          </a:p>
          <a:p>
            <a:r>
              <a:rPr lang="en-US" dirty="0"/>
              <a:t>Assess inventory value</a:t>
            </a:r>
          </a:p>
          <a:p>
            <a:r>
              <a:rPr lang="en-US" dirty="0"/>
              <a:t>Anti-counterfeiting</a:t>
            </a:r>
          </a:p>
        </p:txBody>
      </p:sp>
      <p:sp>
        <p:nvSpPr>
          <p:cNvPr id="43" name="CuadroTexto 42"/>
          <p:cNvSpPr txBox="1"/>
          <p:nvPr/>
        </p:nvSpPr>
        <p:spPr>
          <a:xfrm>
            <a:off x="1323611" y="2211495"/>
            <a:ext cx="4214816" cy="646331"/>
          </a:xfrm>
          <a:prstGeom prst="rect">
            <a:avLst/>
          </a:prstGeom>
          <a:noFill/>
        </p:spPr>
        <p:txBody>
          <a:bodyPr wrap="square" rtlCol="0">
            <a:spAutoFit/>
          </a:bodyPr>
          <a:lstStyle/>
          <a:p>
            <a:pPr marL="342846" indent="-342846">
              <a:buFont typeface="Arial" panose="020B0604020202020204" pitchFamily="34" charset="0"/>
              <a:buChar char="•"/>
            </a:pPr>
            <a:r>
              <a:rPr lang="en-US" sz="1200" dirty="0">
                <a:solidFill>
                  <a:srgbClr val="A89F96"/>
                </a:solidFill>
              </a:rPr>
              <a:t>Health monitoring engines</a:t>
            </a:r>
          </a:p>
          <a:p>
            <a:pPr marL="342846" indent="-342846">
              <a:buFont typeface="Arial" panose="020B0604020202020204" pitchFamily="34" charset="0"/>
              <a:buChar char="•"/>
            </a:pPr>
            <a:r>
              <a:rPr lang="en-US" sz="1200" dirty="0">
                <a:solidFill>
                  <a:srgbClr val="A89F96"/>
                </a:solidFill>
              </a:rPr>
              <a:t>Smart baggage</a:t>
            </a:r>
          </a:p>
          <a:p>
            <a:pPr marL="342846" indent="-342846">
              <a:buFont typeface="Arial" panose="020B0604020202020204" pitchFamily="34" charset="0"/>
              <a:buChar char="•"/>
            </a:pPr>
            <a:r>
              <a:rPr lang="en-US" sz="1200" dirty="0">
                <a:solidFill>
                  <a:srgbClr val="A89F96"/>
                </a:solidFill>
              </a:rPr>
              <a:t>Operational efficiency: delays?</a:t>
            </a:r>
          </a:p>
        </p:txBody>
      </p:sp>
      <p:grpSp>
        <p:nvGrpSpPr>
          <p:cNvPr id="17" name="Grupo 16"/>
          <p:cNvGrpSpPr/>
          <p:nvPr/>
        </p:nvGrpSpPr>
        <p:grpSpPr>
          <a:xfrm>
            <a:off x="6073672" y="1420642"/>
            <a:ext cx="6000077" cy="738664"/>
            <a:chOff x="6074463" y="1420378"/>
            <a:chExt cx="6000859" cy="738760"/>
          </a:xfrm>
        </p:grpSpPr>
        <p:sp>
          <p:nvSpPr>
            <p:cNvPr id="25" name="CuadroTexto 24"/>
            <p:cNvSpPr txBox="1"/>
            <p:nvPr/>
          </p:nvSpPr>
          <p:spPr>
            <a:xfrm>
              <a:off x="6074463" y="1420378"/>
              <a:ext cx="2743247" cy="738760"/>
            </a:xfrm>
            <a:prstGeom prst="rect">
              <a:avLst/>
            </a:prstGeom>
            <a:noFill/>
          </p:spPr>
          <p:txBody>
            <a:bodyPr wrap="square" rtlCol="0">
              <a:spAutoFit/>
            </a:bodyPr>
            <a:lstStyle/>
            <a:p>
              <a:r>
                <a:rPr lang="en-US" sz="1400" dirty="0">
                  <a:solidFill>
                    <a:srgbClr val="000066"/>
                  </a:solidFill>
                </a:rPr>
                <a:t>Real time monitoring: HVAC, boilers, water leaks, pressure, potential for freezing</a:t>
              </a:r>
            </a:p>
          </p:txBody>
        </p:sp>
        <p:sp>
          <p:nvSpPr>
            <p:cNvPr id="26" name="CuadroTexto 25"/>
            <p:cNvSpPr txBox="1"/>
            <p:nvPr/>
          </p:nvSpPr>
          <p:spPr>
            <a:xfrm>
              <a:off x="9332075" y="1635822"/>
              <a:ext cx="2743247" cy="307817"/>
            </a:xfrm>
            <a:prstGeom prst="rect">
              <a:avLst/>
            </a:prstGeom>
            <a:noFill/>
          </p:spPr>
          <p:txBody>
            <a:bodyPr wrap="square" rtlCol="0">
              <a:spAutoFit/>
            </a:bodyPr>
            <a:lstStyle/>
            <a:p>
              <a:r>
                <a:rPr lang="en-US" sz="1400" dirty="0">
                  <a:solidFill>
                    <a:srgbClr val="000066"/>
                  </a:solidFill>
                </a:rPr>
                <a:t>Reduce loss costs</a:t>
              </a:r>
            </a:p>
          </p:txBody>
        </p:sp>
      </p:grpSp>
      <p:grpSp>
        <p:nvGrpSpPr>
          <p:cNvPr id="16" name="Grupo 15"/>
          <p:cNvGrpSpPr/>
          <p:nvPr/>
        </p:nvGrpSpPr>
        <p:grpSpPr>
          <a:xfrm>
            <a:off x="6073672" y="2387764"/>
            <a:ext cx="6000077" cy="738664"/>
            <a:chOff x="6074463" y="2296399"/>
            <a:chExt cx="6000859" cy="738760"/>
          </a:xfrm>
        </p:grpSpPr>
        <p:sp>
          <p:nvSpPr>
            <p:cNvPr id="27" name="CuadroTexto 26"/>
            <p:cNvSpPr txBox="1"/>
            <p:nvPr/>
          </p:nvSpPr>
          <p:spPr>
            <a:xfrm>
              <a:off x="6074463" y="2404121"/>
              <a:ext cx="2743247" cy="523288"/>
            </a:xfrm>
            <a:prstGeom prst="rect">
              <a:avLst/>
            </a:prstGeom>
            <a:noFill/>
          </p:spPr>
          <p:txBody>
            <a:bodyPr wrap="square" rtlCol="0">
              <a:spAutoFit/>
            </a:bodyPr>
            <a:lstStyle/>
            <a:p>
              <a:r>
                <a:rPr lang="en-US" sz="1400" dirty="0">
                  <a:solidFill>
                    <a:srgbClr val="000066"/>
                  </a:solidFill>
                </a:rPr>
                <a:t>Generate alerts of abnormal equipment operation</a:t>
              </a:r>
            </a:p>
          </p:txBody>
        </p:sp>
        <p:sp>
          <p:nvSpPr>
            <p:cNvPr id="30" name="CuadroTexto 29"/>
            <p:cNvSpPr txBox="1"/>
            <p:nvPr/>
          </p:nvSpPr>
          <p:spPr>
            <a:xfrm>
              <a:off x="9332075" y="2296399"/>
              <a:ext cx="2743247" cy="738760"/>
            </a:xfrm>
            <a:prstGeom prst="rect">
              <a:avLst/>
            </a:prstGeom>
            <a:noFill/>
          </p:spPr>
          <p:txBody>
            <a:bodyPr wrap="square" rtlCol="0">
              <a:spAutoFit/>
            </a:bodyPr>
            <a:lstStyle/>
            <a:p>
              <a:r>
                <a:rPr lang="en-US" sz="1400" dirty="0">
                  <a:solidFill>
                    <a:srgbClr val="000066"/>
                  </a:solidFill>
                </a:rPr>
                <a:t>Preventive maintenance, reduce claims (frequency and severity)</a:t>
              </a:r>
            </a:p>
          </p:txBody>
        </p:sp>
      </p:grpSp>
      <p:grpSp>
        <p:nvGrpSpPr>
          <p:cNvPr id="15" name="Grupo 14"/>
          <p:cNvGrpSpPr/>
          <p:nvPr/>
        </p:nvGrpSpPr>
        <p:grpSpPr>
          <a:xfrm>
            <a:off x="6073672" y="3354890"/>
            <a:ext cx="6000077" cy="523220"/>
            <a:chOff x="6074463" y="3334003"/>
            <a:chExt cx="6000859" cy="523288"/>
          </a:xfrm>
        </p:grpSpPr>
        <p:sp>
          <p:nvSpPr>
            <p:cNvPr id="31" name="CuadroTexto 30"/>
            <p:cNvSpPr txBox="1"/>
            <p:nvPr/>
          </p:nvSpPr>
          <p:spPr>
            <a:xfrm>
              <a:off x="6074463" y="3334003"/>
              <a:ext cx="2743247" cy="523288"/>
            </a:xfrm>
            <a:prstGeom prst="rect">
              <a:avLst/>
            </a:prstGeom>
            <a:noFill/>
          </p:spPr>
          <p:txBody>
            <a:bodyPr wrap="square" rtlCol="0">
              <a:spAutoFit/>
            </a:bodyPr>
            <a:lstStyle/>
            <a:p>
              <a:r>
                <a:rPr lang="en-US" sz="1400" dirty="0">
                  <a:solidFill>
                    <a:srgbClr val="000066"/>
                  </a:solidFill>
                </a:rPr>
                <a:t>Leverage information to gain understanding of the building</a:t>
              </a:r>
            </a:p>
          </p:txBody>
        </p:sp>
        <p:sp>
          <p:nvSpPr>
            <p:cNvPr id="44" name="CuadroTexto 43"/>
            <p:cNvSpPr txBox="1"/>
            <p:nvPr/>
          </p:nvSpPr>
          <p:spPr>
            <a:xfrm>
              <a:off x="9332075" y="3334003"/>
              <a:ext cx="2743247" cy="523288"/>
            </a:xfrm>
            <a:prstGeom prst="rect">
              <a:avLst/>
            </a:prstGeom>
            <a:noFill/>
          </p:spPr>
          <p:txBody>
            <a:bodyPr wrap="square" rtlCol="0">
              <a:spAutoFit/>
            </a:bodyPr>
            <a:lstStyle/>
            <a:p>
              <a:r>
                <a:rPr lang="en-US" sz="1400" dirty="0">
                  <a:solidFill>
                    <a:srgbClr val="000066"/>
                  </a:solidFill>
                </a:rPr>
                <a:t>Improve underwriting and pricing accuracy </a:t>
              </a:r>
            </a:p>
          </p:txBody>
        </p:sp>
      </p:grpSp>
      <p:grpSp>
        <p:nvGrpSpPr>
          <p:cNvPr id="8" name="Grupo 7"/>
          <p:cNvGrpSpPr/>
          <p:nvPr/>
        </p:nvGrpSpPr>
        <p:grpSpPr>
          <a:xfrm>
            <a:off x="6073672" y="4106598"/>
            <a:ext cx="6000077" cy="523220"/>
            <a:chOff x="6074463" y="4102302"/>
            <a:chExt cx="6000859" cy="523288"/>
          </a:xfrm>
        </p:grpSpPr>
        <p:sp>
          <p:nvSpPr>
            <p:cNvPr id="45" name="CuadroTexto 44"/>
            <p:cNvSpPr txBox="1"/>
            <p:nvPr/>
          </p:nvSpPr>
          <p:spPr>
            <a:xfrm>
              <a:off x="6074463" y="4102302"/>
              <a:ext cx="2743247" cy="523288"/>
            </a:xfrm>
            <a:prstGeom prst="rect">
              <a:avLst/>
            </a:prstGeom>
            <a:noFill/>
          </p:spPr>
          <p:txBody>
            <a:bodyPr wrap="square" rtlCol="0">
              <a:spAutoFit/>
            </a:bodyPr>
            <a:lstStyle/>
            <a:p>
              <a:r>
                <a:rPr lang="en-US" sz="1400" dirty="0">
                  <a:solidFill>
                    <a:srgbClr val="000066"/>
                  </a:solidFill>
                </a:rPr>
                <a:t>Ensure equipment functioning at optimum level</a:t>
              </a:r>
            </a:p>
          </p:txBody>
        </p:sp>
        <p:sp>
          <p:nvSpPr>
            <p:cNvPr id="46" name="CuadroTexto 45"/>
            <p:cNvSpPr txBox="1"/>
            <p:nvPr/>
          </p:nvSpPr>
          <p:spPr>
            <a:xfrm>
              <a:off x="9332075" y="4210024"/>
              <a:ext cx="2743247" cy="307817"/>
            </a:xfrm>
            <a:prstGeom prst="rect">
              <a:avLst/>
            </a:prstGeom>
            <a:noFill/>
          </p:spPr>
          <p:txBody>
            <a:bodyPr wrap="square" rtlCol="0">
              <a:spAutoFit/>
            </a:bodyPr>
            <a:lstStyle/>
            <a:p>
              <a:r>
                <a:rPr lang="en-US" sz="1400" dirty="0">
                  <a:solidFill>
                    <a:srgbClr val="000066"/>
                  </a:solidFill>
                </a:rPr>
                <a:t>Reduce business interruption</a:t>
              </a:r>
            </a:p>
          </p:txBody>
        </p:sp>
      </p:grpSp>
      <p:grpSp>
        <p:nvGrpSpPr>
          <p:cNvPr id="7" name="Grupo 6"/>
          <p:cNvGrpSpPr/>
          <p:nvPr/>
        </p:nvGrpSpPr>
        <p:grpSpPr>
          <a:xfrm>
            <a:off x="6073672" y="4858305"/>
            <a:ext cx="6000077" cy="738664"/>
            <a:chOff x="6074463" y="4858488"/>
            <a:chExt cx="6000859" cy="738760"/>
          </a:xfrm>
        </p:grpSpPr>
        <p:sp>
          <p:nvSpPr>
            <p:cNvPr id="47" name="CuadroTexto 46"/>
            <p:cNvSpPr txBox="1"/>
            <p:nvPr/>
          </p:nvSpPr>
          <p:spPr>
            <a:xfrm>
              <a:off x="6074463" y="4966210"/>
              <a:ext cx="2743247" cy="523288"/>
            </a:xfrm>
            <a:prstGeom prst="rect">
              <a:avLst/>
            </a:prstGeom>
            <a:noFill/>
          </p:spPr>
          <p:txBody>
            <a:bodyPr wrap="square" rtlCol="0">
              <a:spAutoFit/>
            </a:bodyPr>
            <a:lstStyle/>
            <a:p>
              <a:r>
                <a:rPr lang="en-US" sz="1400" dirty="0">
                  <a:solidFill>
                    <a:srgbClr val="000066"/>
                  </a:solidFill>
                </a:rPr>
                <a:t>Continuous monitoring of building</a:t>
              </a:r>
            </a:p>
          </p:txBody>
        </p:sp>
        <p:sp>
          <p:nvSpPr>
            <p:cNvPr id="49" name="CuadroTexto 48"/>
            <p:cNvSpPr txBox="1"/>
            <p:nvPr/>
          </p:nvSpPr>
          <p:spPr>
            <a:xfrm>
              <a:off x="9332075" y="4858488"/>
              <a:ext cx="2743247" cy="738760"/>
            </a:xfrm>
            <a:prstGeom prst="rect">
              <a:avLst/>
            </a:prstGeom>
            <a:noFill/>
          </p:spPr>
          <p:txBody>
            <a:bodyPr wrap="square" rtlCol="0">
              <a:spAutoFit/>
            </a:bodyPr>
            <a:lstStyle/>
            <a:p>
              <a:r>
                <a:rPr lang="en-US" sz="1400" dirty="0">
                  <a:solidFill>
                    <a:srgbClr val="000066"/>
                  </a:solidFill>
                </a:rPr>
                <a:t>Enhanced risk insights, capacity of </a:t>
              </a:r>
              <a:r>
                <a:rPr lang="en-US" sz="1400" dirty="0" err="1">
                  <a:solidFill>
                    <a:srgbClr val="000066"/>
                  </a:solidFill>
                </a:rPr>
                <a:t>analysing</a:t>
              </a:r>
              <a:r>
                <a:rPr lang="en-US" sz="1400" dirty="0">
                  <a:solidFill>
                    <a:srgbClr val="000066"/>
                  </a:solidFill>
                </a:rPr>
                <a:t> root cause of claims</a:t>
              </a:r>
            </a:p>
          </p:txBody>
        </p:sp>
      </p:grpSp>
      <p:sp>
        <p:nvSpPr>
          <p:cNvPr id="48" name="Freeform 11">
            <a:hlinkClick r:id="rId7" action="ppaction://hlinksldjump"/>
          </p:cNvPr>
          <p:cNvSpPr>
            <a:spLocks noEditPoints="1"/>
          </p:cNvSpPr>
          <p:nvPr/>
        </p:nvSpPr>
        <p:spPr bwMode="auto">
          <a:xfrm>
            <a:off x="192523" y="2888603"/>
            <a:ext cx="1728192" cy="941023"/>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rgbClr val="EA635C"/>
          </a:solidFill>
          <a:ln>
            <a:noFill/>
          </a:ln>
        </p:spPr>
        <p:txBody>
          <a:bodyPr vert="horz" wrap="square" lIns="91428" tIns="45715" rIns="91428" bIns="45715" numCol="1" anchor="t" anchorCtr="0" compatLnSpc="1">
            <a:prstTxWarp prst="textNoShape">
              <a:avLst/>
            </a:prstTxWarp>
          </a:bodyPr>
          <a:lstStyle/>
          <a:p>
            <a:endParaRPr lang="en-US" sz="1400" dirty="0">
              <a:solidFill>
                <a:srgbClr val="000066"/>
              </a:solidFill>
            </a:endParaRPr>
          </a:p>
        </p:txBody>
      </p:sp>
      <p:sp>
        <p:nvSpPr>
          <p:cNvPr id="52" name="CuadroTexto 51"/>
          <p:cNvSpPr txBox="1"/>
          <p:nvPr/>
        </p:nvSpPr>
        <p:spPr>
          <a:xfrm>
            <a:off x="6073673" y="949572"/>
            <a:ext cx="2742889" cy="307777"/>
          </a:xfrm>
          <a:prstGeom prst="rect">
            <a:avLst/>
          </a:prstGeom>
          <a:noFill/>
        </p:spPr>
        <p:txBody>
          <a:bodyPr wrap="square" rtlCol="0">
            <a:spAutoFit/>
          </a:bodyPr>
          <a:lstStyle/>
          <a:p>
            <a:r>
              <a:rPr lang="en-US" sz="1400" b="1" dirty="0">
                <a:solidFill>
                  <a:srgbClr val="000066"/>
                </a:solidFill>
              </a:rPr>
              <a:t>By sensing:</a:t>
            </a:r>
          </a:p>
        </p:txBody>
      </p:sp>
      <p:sp>
        <p:nvSpPr>
          <p:cNvPr id="53" name="CuadroTexto 52"/>
          <p:cNvSpPr txBox="1"/>
          <p:nvPr/>
        </p:nvSpPr>
        <p:spPr>
          <a:xfrm>
            <a:off x="9038897" y="949571"/>
            <a:ext cx="2742889" cy="307777"/>
          </a:xfrm>
          <a:prstGeom prst="rect">
            <a:avLst/>
          </a:prstGeom>
          <a:noFill/>
        </p:spPr>
        <p:txBody>
          <a:bodyPr wrap="square" rtlCol="0">
            <a:spAutoFit/>
          </a:bodyPr>
          <a:lstStyle/>
          <a:p>
            <a:r>
              <a:rPr lang="en-US" sz="1400" b="1" dirty="0">
                <a:solidFill>
                  <a:srgbClr val="000066"/>
                </a:solidFill>
              </a:rPr>
              <a:t>Impact on Insurance:</a:t>
            </a:r>
          </a:p>
        </p:txBody>
      </p:sp>
      <p:cxnSp>
        <p:nvCxnSpPr>
          <p:cNvPr id="57" name="Straight Connector 100"/>
          <p:cNvCxnSpPr/>
          <p:nvPr/>
        </p:nvCxnSpPr>
        <p:spPr>
          <a:xfrm flipV="1">
            <a:off x="6073671" y="4101075"/>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 name="Straight Connector 100"/>
          <p:cNvCxnSpPr/>
          <p:nvPr/>
        </p:nvCxnSpPr>
        <p:spPr>
          <a:xfrm flipV="1">
            <a:off x="6073671" y="4869160"/>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 name="Straight Connector 100"/>
          <p:cNvCxnSpPr/>
          <p:nvPr/>
        </p:nvCxnSpPr>
        <p:spPr>
          <a:xfrm flipV="1">
            <a:off x="6073671" y="3240609"/>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100"/>
          <p:cNvCxnSpPr/>
          <p:nvPr/>
        </p:nvCxnSpPr>
        <p:spPr>
          <a:xfrm flipV="1">
            <a:off x="6073671" y="2273485"/>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8" name="Grupo 17"/>
          <p:cNvGrpSpPr/>
          <p:nvPr/>
        </p:nvGrpSpPr>
        <p:grpSpPr>
          <a:xfrm>
            <a:off x="3953036" y="1577665"/>
            <a:ext cx="2006421" cy="4040425"/>
            <a:chOff x="3953551" y="1577422"/>
            <a:chExt cx="2006682" cy="4040951"/>
          </a:xfrm>
        </p:grpSpPr>
        <p:sp>
          <p:nvSpPr>
            <p:cNvPr id="14" name="Down Arrow 90"/>
            <p:cNvSpPr/>
            <p:nvPr/>
          </p:nvSpPr>
          <p:spPr>
            <a:xfrm>
              <a:off x="4526444" y="3927981"/>
              <a:ext cx="860897" cy="260534"/>
            </a:xfrm>
            <a:prstGeom prst="downArrow">
              <a:avLst/>
            </a:prstGeom>
            <a:solidFill>
              <a:schemeClr val="bg1">
                <a:lumMod val="65000"/>
              </a:schemeClr>
            </a:solidFill>
            <a:ln>
              <a:solidFill>
                <a:srgbClr val="A89F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endParaRPr>
            </a:p>
          </p:txBody>
        </p:sp>
        <p:pic>
          <p:nvPicPr>
            <p:cNvPr id="5" name="Imagen 4"/>
            <p:cNvPicPr>
              <a:picLocks noChangeAspect="1"/>
            </p:cNvPicPr>
            <p:nvPr/>
          </p:nvPicPr>
          <p:blipFill>
            <a:blip r:embed="rId8"/>
            <a:stretch>
              <a:fillRect/>
            </a:stretch>
          </p:blipFill>
          <p:spPr>
            <a:xfrm>
              <a:off x="4076816" y="1577422"/>
              <a:ext cx="1760152" cy="440038"/>
            </a:xfrm>
            <a:prstGeom prst="rect">
              <a:avLst/>
            </a:prstGeom>
          </p:spPr>
        </p:pic>
        <p:pic>
          <p:nvPicPr>
            <p:cNvPr id="8198" name="Picture 6" descr="Resultado de imagen de building management system hardwa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360" y="2573955"/>
              <a:ext cx="1075065" cy="107506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53551" y="4642508"/>
              <a:ext cx="2006682" cy="975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0" name="Rectangle 49"/>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596470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5708"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examples- Marine</a:t>
            </a:r>
          </a:p>
        </p:txBody>
      </p:sp>
      <p:sp>
        <p:nvSpPr>
          <p:cNvPr id="9" name="TextBox 8"/>
          <p:cNvSpPr txBox="1">
            <a:spLocks noChangeAspect="1"/>
          </p:cNvSpPr>
          <p:nvPr/>
        </p:nvSpPr>
        <p:spPr>
          <a:xfrm>
            <a:off x="355073" y="2110368"/>
            <a:ext cx="879316" cy="865787"/>
          </a:xfrm>
          <a:prstGeom prst="ellipse">
            <a:avLst/>
          </a:prstGeom>
          <a:solidFill>
            <a:srgbClr val="92D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Aviation</a:t>
            </a:r>
          </a:p>
        </p:txBody>
      </p:sp>
      <p:sp>
        <p:nvSpPr>
          <p:cNvPr id="10" name="TextBox 9"/>
          <p:cNvSpPr txBox="1">
            <a:spLocks noChangeAspect="1"/>
          </p:cNvSpPr>
          <p:nvPr/>
        </p:nvSpPr>
        <p:spPr>
          <a:xfrm>
            <a:off x="355073" y="2886337"/>
            <a:ext cx="879316" cy="865787"/>
          </a:xfrm>
          <a:prstGeom prst="ellipse">
            <a:avLst/>
          </a:prstGeom>
          <a:solidFill>
            <a:srgbClr val="00B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s-ES" sz="1400" dirty="0" err="1">
                <a:solidFill>
                  <a:srgbClr val="FFFFFF"/>
                </a:solidFill>
              </a:rPr>
              <a:t>Property</a:t>
            </a:r>
            <a:endParaRPr lang="en-GB" sz="1400" dirty="0">
              <a:solidFill>
                <a:srgbClr val="FFFFFF"/>
              </a:solidFill>
            </a:endParaRPr>
          </a:p>
        </p:txBody>
      </p:sp>
      <p:sp>
        <p:nvSpPr>
          <p:cNvPr id="11" name="TextBox 12"/>
          <p:cNvSpPr txBox="1">
            <a:spLocks noChangeAspect="1"/>
          </p:cNvSpPr>
          <p:nvPr/>
        </p:nvSpPr>
        <p:spPr>
          <a:xfrm>
            <a:off x="355073" y="3662305"/>
            <a:ext cx="879316" cy="865787"/>
          </a:xfrm>
          <a:prstGeom prst="ellipse">
            <a:avLst/>
          </a:prstGeom>
          <a:solidFill>
            <a:srgbClr val="00B0F0"/>
          </a:solidFill>
          <a:ln w="9525">
            <a:noFill/>
            <a:prstDash val="dash"/>
          </a:ln>
        </p:spPr>
        <p:txBody>
          <a:bodyPr wrap="square" lIns="0" tIns="0" rIns="0" bIns="0" rtlCol="0" anchor="ctr" anchorCtr="0">
            <a:norm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US" sz="1400" dirty="0" err="1">
                <a:solidFill>
                  <a:srgbClr val="FFFFFF"/>
                </a:solidFill>
              </a:rPr>
              <a:t>Liabi-lity</a:t>
            </a:r>
            <a:endParaRPr lang="ru-RU" sz="1400" dirty="0">
              <a:solidFill>
                <a:srgbClr val="FFFFFF"/>
              </a:solidFill>
            </a:endParaRPr>
          </a:p>
        </p:txBody>
      </p:sp>
      <p:sp>
        <p:nvSpPr>
          <p:cNvPr id="12" name="TextBox 13"/>
          <p:cNvSpPr txBox="1">
            <a:spLocks noChangeAspect="1"/>
          </p:cNvSpPr>
          <p:nvPr/>
        </p:nvSpPr>
        <p:spPr>
          <a:xfrm>
            <a:off x="355073" y="4438275"/>
            <a:ext cx="879316" cy="865787"/>
          </a:xfrm>
          <a:prstGeom prst="ellipse">
            <a:avLst/>
          </a:prstGeom>
          <a:solidFill>
            <a:srgbClr val="0070C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Auto</a:t>
            </a:r>
          </a:p>
        </p:txBody>
      </p:sp>
      <p:sp>
        <p:nvSpPr>
          <p:cNvPr id="13" name="TextBox 14"/>
          <p:cNvSpPr txBox="1">
            <a:spLocks noChangeAspect="1"/>
          </p:cNvSpPr>
          <p:nvPr/>
        </p:nvSpPr>
        <p:spPr>
          <a:xfrm>
            <a:off x="355073" y="5214241"/>
            <a:ext cx="879316" cy="865787"/>
          </a:xfrm>
          <a:prstGeom prst="ellipse">
            <a:avLst/>
          </a:prstGeom>
          <a:solidFill>
            <a:srgbClr val="7030A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MY" sz="1400" dirty="0">
                <a:solidFill>
                  <a:srgbClr val="FFFFFF"/>
                </a:solidFill>
              </a:rPr>
              <a:t>Workers </a:t>
            </a:r>
          </a:p>
          <a:p>
            <a:pPr algn="ctr"/>
            <a:r>
              <a:rPr lang="en-MY" sz="1400" dirty="0">
                <a:solidFill>
                  <a:srgbClr val="FFFFFF"/>
                </a:solidFill>
              </a:rPr>
              <a:t>Comp </a:t>
            </a:r>
            <a:endParaRPr lang="ru-RU" sz="1400" dirty="0">
              <a:solidFill>
                <a:srgbClr val="FFFFFF"/>
              </a:solidFill>
            </a:endParaRP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More accurate picture of exposures, risks and hazards</a:t>
            </a:r>
          </a:p>
        </p:txBody>
      </p:sp>
      <p:sp>
        <p:nvSpPr>
          <p:cNvPr id="35" name="TextBox 8"/>
          <p:cNvSpPr txBox="1">
            <a:spLocks noChangeAspect="1"/>
          </p:cNvSpPr>
          <p:nvPr/>
        </p:nvSpPr>
        <p:spPr>
          <a:xfrm>
            <a:off x="355073" y="1334399"/>
            <a:ext cx="879316" cy="865787"/>
          </a:xfrm>
          <a:prstGeom prst="ellipse">
            <a:avLst/>
          </a:prstGeom>
          <a:solidFill>
            <a:srgbClr val="E0E27C"/>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600" dirty="0">
                <a:solidFill>
                  <a:srgbClr val="FFFFFF"/>
                </a:solidFill>
              </a:rPr>
              <a:t>Marine</a:t>
            </a:r>
          </a:p>
        </p:txBody>
      </p:sp>
      <p:sp>
        <p:nvSpPr>
          <p:cNvPr id="38" name="CuadroTexto 37"/>
          <p:cNvSpPr txBox="1"/>
          <p:nvPr/>
        </p:nvSpPr>
        <p:spPr>
          <a:xfrm>
            <a:off x="1323611" y="2950545"/>
            <a:ext cx="1824538"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Buildings</a:t>
            </a:r>
          </a:p>
          <a:p>
            <a:pPr marL="342846" indent="-342846">
              <a:buFont typeface="Arial" panose="020B0604020202020204" pitchFamily="34" charset="0"/>
              <a:buChar char="•"/>
            </a:pPr>
            <a:r>
              <a:rPr lang="en-US" sz="1200" dirty="0">
                <a:solidFill>
                  <a:srgbClr val="A89F96"/>
                </a:solidFill>
              </a:rPr>
              <a:t>Oil and gas</a:t>
            </a:r>
          </a:p>
          <a:p>
            <a:pPr marL="342846" indent="-342846">
              <a:buFont typeface="Arial" panose="020B0604020202020204" pitchFamily="34" charset="0"/>
              <a:buChar char="•"/>
            </a:pPr>
            <a:r>
              <a:rPr lang="en-US" sz="1200" dirty="0">
                <a:solidFill>
                  <a:srgbClr val="A89F96"/>
                </a:solidFill>
              </a:rPr>
              <a:t>Ground (sinkhole)</a:t>
            </a:r>
          </a:p>
        </p:txBody>
      </p:sp>
      <p:sp>
        <p:nvSpPr>
          <p:cNvPr id="39" name="CuadroTexto 38"/>
          <p:cNvSpPr txBox="1"/>
          <p:nvPr/>
        </p:nvSpPr>
        <p:spPr>
          <a:xfrm>
            <a:off x="1323612" y="4511819"/>
            <a:ext cx="3961401"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Recording behavioral data</a:t>
            </a:r>
          </a:p>
          <a:p>
            <a:pPr marL="342846" indent="-342846">
              <a:buFont typeface="Arial" panose="020B0604020202020204" pitchFamily="34" charset="0"/>
              <a:buChar char="•"/>
            </a:pPr>
            <a:r>
              <a:rPr lang="en-US" sz="1200" dirty="0">
                <a:solidFill>
                  <a:srgbClr val="A89F96"/>
                </a:solidFill>
              </a:rPr>
              <a:t>Driverless vehicles</a:t>
            </a:r>
          </a:p>
          <a:p>
            <a:pPr marL="342846" indent="-342846">
              <a:buFont typeface="Arial" panose="020B0604020202020204" pitchFamily="34" charset="0"/>
              <a:buChar char="•"/>
            </a:pPr>
            <a:r>
              <a:rPr lang="en-US" sz="1200" dirty="0">
                <a:solidFill>
                  <a:srgbClr val="A89F96"/>
                </a:solidFill>
              </a:rPr>
              <a:t>Car diagnosis</a:t>
            </a:r>
          </a:p>
        </p:txBody>
      </p:sp>
      <p:sp>
        <p:nvSpPr>
          <p:cNvPr id="40" name="CuadroTexto 39"/>
          <p:cNvSpPr txBox="1"/>
          <p:nvPr/>
        </p:nvSpPr>
        <p:spPr>
          <a:xfrm>
            <a:off x="1323611" y="5289175"/>
            <a:ext cx="3952268"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Smart equipment</a:t>
            </a:r>
          </a:p>
          <a:p>
            <a:pPr marL="342846" indent="-342846">
              <a:buFont typeface="Arial" panose="020B0604020202020204" pitchFamily="34" charset="0"/>
              <a:buChar char="•"/>
            </a:pPr>
            <a:r>
              <a:rPr lang="en-US" sz="1200" dirty="0" err="1">
                <a:solidFill>
                  <a:srgbClr val="A89F96"/>
                </a:solidFill>
              </a:rPr>
              <a:t>Wearables</a:t>
            </a:r>
            <a:endParaRPr lang="en-US" sz="1200" dirty="0">
              <a:solidFill>
                <a:srgbClr val="A89F96"/>
              </a:solidFill>
            </a:endParaRPr>
          </a:p>
          <a:p>
            <a:pPr marL="342846" indent="-342846">
              <a:buFont typeface="Arial" panose="020B0604020202020204" pitchFamily="34" charset="0"/>
              <a:buChar char="•"/>
            </a:pPr>
            <a:r>
              <a:rPr lang="en-US" sz="1200" dirty="0">
                <a:solidFill>
                  <a:srgbClr val="A89F96"/>
                </a:solidFill>
              </a:rPr>
              <a:t>In vehicle telematics</a:t>
            </a:r>
          </a:p>
        </p:txBody>
      </p:sp>
      <p:sp>
        <p:nvSpPr>
          <p:cNvPr id="41" name="CuadroTexto 40"/>
          <p:cNvSpPr txBox="1"/>
          <p:nvPr/>
        </p:nvSpPr>
        <p:spPr>
          <a:xfrm>
            <a:off x="1323611" y="3729587"/>
            <a:ext cx="1859805"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Slip and fall claims</a:t>
            </a:r>
          </a:p>
          <a:p>
            <a:pPr marL="342846" indent="-342846">
              <a:buFont typeface="Arial" panose="020B0604020202020204" pitchFamily="34" charset="0"/>
              <a:buChar char="•"/>
            </a:pPr>
            <a:r>
              <a:rPr lang="en-US" sz="1200" dirty="0">
                <a:solidFill>
                  <a:srgbClr val="A89F96"/>
                </a:solidFill>
              </a:rPr>
              <a:t>Product recalls</a:t>
            </a:r>
          </a:p>
          <a:p>
            <a:pPr marL="342846" indent="-342846">
              <a:buFont typeface="Arial" panose="020B0604020202020204" pitchFamily="34" charset="0"/>
              <a:buChar char="•"/>
            </a:pPr>
            <a:r>
              <a:rPr lang="en-US" sz="1200" dirty="0">
                <a:solidFill>
                  <a:srgbClr val="A89F96"/>
                </a:solidFill>
              </a:rPr>
              <a:t>Food recall claims</a:t>
            </a:r>
          </a:p>
        </p:txBody>
      </p:sp>
      <p:sp>
        <p:nvSpPr>
          <p:cNvPr id="42" name="CuadroTexto 41"/>
          <p:cNvSpPr txBox="1"/>
          <p:nvPr/>
        </p:nvSpPr>
        <p:spPr>
          <a:xfrm>
            <a:off x="1323612" y="1398010"/>
            <a:ext cx="2385589" cy="738664"/>
          </a:xfrm>
          <a:prstGeom prst="rect">
            <a:avLst/>
          </a:prstGeom>
          <a:noFill/>
        </p:spPr>
        <p:txBody>
          <a:bodyPr wrap="none" rtlCol="0">
            <a:spAutoFit/>
          </a:bodyPr>
          <a:lstStyle/>
          <a:p>
            <a:pPr marL="342846" indent="-342846">
              <a:buFont typeface="Arial" panose="020B0604020202020204" pitchFamily="34" charset="0"/>
              <a:buChar char="•"/>
            </a:pPr>
            <a:r>
              <a:rPr lang="en-US" sz="1400" dirty="0">
                <a:solidFill>
                  <a:srgbClr val="000066"/>
                </a:solidFill>
              </a:rPr>
              <a:t>RFID sensors</a:t>
            </a:r>
          </a:p>
          <a:p>
            <a:pPr marL="342846" indent="-342846">
              <a:buFont typeface="Arial" panose="020B0604020202020204" pitchFamily="34" charset="0"/>
              <a:buChar char="•"/>
            </a:pPr>
            <a:r>
              <a:rPr lang="en-US" sz="1400" dirty="0">
                <a:solidFill>
                  <a:srgbClr val="000066"/>
                </a:solidFill>
              </a:rPr>
              <a:t>Assess inventory value</a:t>
            </a:r>
          </a:p>
          <a:p>
            <a:pPr marL="342846" indent="-342846">
              <a:buFont typeface="Arial" panose="020B0604020202020204" pitchFamily="34" charset="0"/>
              <a:buChar char="•"/>
            </a:pPr>
            <a:r>
              <a:rPr lang="en-US" sz="1400" dirty="0">
                <a:solidFill>
                  <a:srgbClr val="000066"/>
                </a:solidFill>
              </a:rPr>
              <a:t>Anti-counterfeiting</a:t>
            </a:r>
          </a:p>
        </p:txBody>
      </p:sp>
      <p:sp>
        <p:nvSpPr>
          <p:cNvPr id="43" name="CuadroTexto 42"/>
          <p:cNvSpPr txBox="1"/>
          <p:nvPr/>
        </p:nvSpPr>
        <p:spPr>
          <a:xfrm>
            <a:off x="1323611" y="2211495"/>
            <a:ext cx="4214816" cy="646331"/>
          </a:xfrm>
          <a:prstGeom prst="rect">
            <a:avLst/>
          </a:prstGeom>
          <a:noFill/>
        </p:spPr>
        <p:txBody>
          <a:bodyPr wrap="square" rtlCol="0">
            <a:spAutoFit/>
          </a:bodyPr>
          <a:lstStyle/>
          <a:p>
            <a:pPr marL="342846" indent="-342846">
              <a:buFont typeface="Arial" panose="020B0604020202020204" pitchFamily="34" charset="0"/>
              <a:buChar char="•"/>
            </a:pPr>
            <a:r>
              <a:rPr lang="en-US" sz="1200" dirty="0">
                <a:solidFill>
                  <a:srgbClr val="A89F96"/>
                </a:solidFill>
              </a:rPr>
              <a:t>Health monitoring engines</a:t>
            </a:r>
          </a:p>
          <a:p>
            <a:pPr marL="342846" indent="-342846">
              <a:buFont typeface="Arial" panose="020B0604020202020204" pitchFamily="34" charset="0"/>
              <a:buChar char="•"/>
            </a:pPr>
            <a:r>
              <a:rPr lang="en-US" sz="1200" dirty="0">
                <a:solidFill>
                  <a:srgbClr val="A89F96"/>
                </a:solidFill>
              </a:rPr>
              <a:t>Smart baggage</a:t>
            </a:r>
          </a:p>
          <a:p>
            <a:pPr marL="342846" indent="-342846">
              <a:buFont typeface="Arial" panose="020B0604020202020204" pitchFamily="34" charset="0"/>
              <a:buChar char="•"/>
            </a:pPr>
            <a:r>
              <a:rPr lang="en-US" sz="1200" dirty="0">
                <a:solidFill>
                  <a:srgbClr val="A89F96"/>
                </a:solidFill>
              </a:rPr>
              <a:t>Operational efficiency: delays?</a:t>
            </a:r>
          </a:p>
        </p:txBody>
      </p:sp>
      <p:grpSp>
        <p:nvGrpSpPr>
          <p:cNvPr id="29" name="Grupo 28"/>
          <p:cNvGrpSpPr/>
          <p:nvPr/>
        </p:nvGrpSpPr>
        <p:grpSpPr>
          <a:xfrm>
            <a:off x="6073672" y="1420640"/>
            <a:ext cx="6000077" cy="523220"/>
            <a:chOff x="6074463" y="1420378"/>
            <a:chExt cx="6000859" cy="523288"/>
          </a:xfrm>
        </p:grpSpPr>
        <p:sp>
          <p:nvSpPr>
            <p:cNvPr id="25" name="CuadroTexto 24"/>
            <p:cNvSpPr txBox="1"/>
            <p:nvPr/>
          </p:nvSpPr>
          <p:spPr>
            <a:xfrm>
              <a:off x="6074463" y="1420378"/>
              <a:ext cx="2743247" cy="523288"/>
            </a:xfrm>
            <a:prstGeom prst="rect">
              <a:avLst/>
            </a:prstGeom>
            <a:noFill/>
          </p:spPr>
          <p:txBody>
            <a:bodyPr wrap="square" rtlCol="0">
              <a:spAutoFit/>
            </a:bodyPr>
            <a:lstStyle/>
            <a:p>
              <a:r>
                <a:rPr lang="en-US" sz="1400" dirty="0">
                  <a:solidFill>
                    <a:srgbClr val="000066"/>
                  </a:solidFill>
                </a:rPr>
                <a:t>Movement and quality of transport conditions detection</a:t>
              </a:r>
            </a:p>
          </p:txBody>
        </p:sp>
        <p:sp>
          <p:nvSpPr>
            <p:cNvPr id="26" name="CuadroTexto 25"/>
            <p:cNvSpPr txBox="1"/>
            <p:nvPr/>
          </p:nvSpPr>
          <p:spPr>
            <a:xfrm>
              <a:off x="9332075" y="1528100"/>
              <a:ext cx="2743247" cy="307817"/>
            </a:xfrm>
            <a:prstGeom prst="rect">
              <a:avLst/>
            </a:prstGeom>
            <a:noFill/>
          </p:spPr>
          <p:txBody>
            <a:bodyPr wrap="square" rtlCol="0">
              <a:spAutoFit/>
            </a:bodyPr>
            <a:lstStyle/>
            <a:p>
              <a:r>
                <a:rPr lang="en-US" sz="1400" dirty="0">
                  <a:solidFill>
                    <a:srgbClr val="000066"/>
                  </a:solidFill>
                </a:rPr>
                <a:t>Accurate pricing</a:t>
              </a:r>
            </a:p>
          </p:txBody>
        </p:sp>
      </p:grpSp>
      <p:grpSp>
        <p:nvGrpSpPr>
          <p:cNvPr id="34" name="Grupo 33"/>
          <p:cNvGrpSpPr/>
          <p:nvPr/>
        </p:nvGrpSpPr>
        <p:grpSpPr>
          <a:xfrm>
            <a:off x="6073672" y="2242698"/>
            <a:ext cx="6000077" cy="738665"/>
            <a:chOff x="6074463" y="2178915"/>
            <a:chExt cx="6000859" cy="738761"/>
          </a:xfrm>
        </p:grpSpPr>
        <p:sp>
          <p:nvSpPr>
            <p:cNvPr id="27" name="CuadroTexto 26"/>
            <p:cNvSpPr txBox="1"/>
            <p:nvPr/>
          </p:nvSpPr>
          <p:spPr>
            <a:xfrm>
              <a:off x="6074463" y="2178915"/>
              <a:ext cx="2743247" cy="738761"/>
            </a:xfrm>
            <a:prstGeom prst="rect">
              <a:avLst/>
            </a:prstGeom>
            <a:noFill/>
          </p:spPr>
          <p:txBody>
            <a:bodyPr wrap="square" rtlCol="0">
              <a:spAutoFit/>
            </a:bodyPr>
            <a:lstStyle/>
            <a:p>
              <a:r>
                <a:rPr lang="en-US" sz="1400" dirty="0">
                  <a:solidFill>
                    <a:srgbClr val="000066"/>
                  </a:solidFill>
                </a:rPr>
                <a:t>Sensors info may include value of goods. Goods in transport value permanently assessed</a:t>
              </a:r>
            </a:p>
          </p:txBody>
        </p:sp>
        <p:sp>
          <p:nvSpPr>
            <p:cNvPr id="30" name="CuadroTexto 29"/>
            <p:cNvSpPr txBox="1"/>
            <p:nvPr/>
          </p:nvSpPr>
          <p:spPr>
            <a:xfrm>
              <a:off x="9332075" y="2286637"/>
              <a:ext cx="2743247" cy="523288"/>
            </a:xfrm>
            <a:prstGeom prst="rect">
              <a:avLst/>
            </a:prstGeom>
            <a:noFill/>
          </p:spPr>
          <p:txBody>
            <a:bodyPr wrap="square" rtlCol="0">
              <a:spAutoFit/>
            </a:bodyPr>
            <a:lstStyle/>
            <a:p>
              <a:r>
                <a:rPr lang="en-US" sz="1400" dirty="0">
                  <a:solidFill>
                    <a:srgbClr val="000066"/>
                  </a:solidFill>
                </a:rPr>
                <a:t>Accurate estimation of claim payout</a:t>
              </a:r>
            </a:p>
          </p:txBody>
        </p:sp>
      </p:grpSp>
      <p:grpSp>
        <p:nvGrpSpPr>
          <p:cNvPr id="37" name="Grupo 36"/>
          <p:cNvGrpSpPr/>
          <p:nvPr/>
        </p:nvGrpSpPr>
        <p:grpSpPr>
          <a:xfrm>
            <a:off x="6073672" y="3280162"/>
            <a:ext cx="6000077" cy="523220"/>
            <a:chOff x="6074463" y="3173877"/>
            <a:chExt cx="6000859" cy="523288"/>
          </a:xfrm>
        </p:grpSpPr>
        <p:sp>
          <p:nvSpPr>
            <p:cNvPr id="31" name="CuadroTexto 30"/>
            <p:cNvSpPr txBox="1"/>
            <p:nvPr/>
          </p:nvSpPr>
          <p:spPr>
            <a:xfrm>
              <a:off x="6074463" y="3173877"/>
              <a:ext cx="2743247" cy="523288"/>
            </a:xfrm>
            <a:prstGeom prst="rect">
              <a:avLst/>
            </a:prstGeom>
            <a:noFill/>
          </p:spPr>
          <p:txBody>
            <a:bodyPr wrap="square" rtlCol="0">
              <a:spAutoFit/>
            </a:bodyPr>
            <a:lstStyle/>
            <a:p>
              <a:r>
                <a:rPr lang="en-US" sz="1400" dirty="0">
                  <a:solidFill>
                    <a:srgbClr val="000066"/>
                  </a:solidFill>
                </a:rPr>
                <a:t>High value tagged goods securely identified</a:t>
              </a:r>
            </a:p>
          </p:txBody>
        </p:sp>
        <p:sp>
          <p:nvSpPr>
            <p:cNvPr id="44" name="CuadroTexto 43"/>
            <p:cNvSpPr txBox="1"/>
            <p:nvPr/>
          </p:nvSpPr>
          <p:spPr>
            <a:xfrm>
              <a:off x="9332075" y="3281599"/>
              <a:ext cx="2743247" cy="307817"/>
            </a:xfrm>
            <a:prstGeom prst="rect">
              <a:avLst/>
            </a:prstGeom>
            <a:noFill/>
          </p:spPr>
          <p:txBody>
            <a:bodyPr wrap="square" rtlCol="0">
              <a:spAutoFit/>
            </a:bodyPr>
            <a:lstStyle/>
            <a:p>
              <a:r>
                <a:rPr lang="en-US" sz="1400" dirty="0">
                  <a:solidFill>
                    <a:srgbClr val="000066"/>
                  </a:solidFill>
                </a:rPr>
                <a:t>Claims fraud reduction</a:t>
              </a:r>
            </a:p>
          </p:txBody>
        </p:sp>
      </p:grpSp>
      <p:pic>
        <p:nvPicPr>
          <p:cNvPr id="5122" name="Picture 2" descr="Imagen relacionad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6832" y="4438276"/>
            <a:ext cx="1809649" cy="1809649"/>
          </a:xfrm>
          <a:prstGeom prst="rect">
            <a:avLst/>
          </a:prstGeom>
          <a:noFill/>
          <a:ln/>
          <a:extLst>
            <a:ext uri="{909E8E84-426E-40DD-AFC4-6F175D3DCCD1}">
              <a14:hiddenFill xmlns:a14="http://schemas.microsoft.com/office/drawing/2010/main">
                <a:solidFill>
                  <a:srgbClr val="FFFFFF"/>
                </a:solidFill>
              </a14:hiddenFill>
            </a:ext>
          </a:extLst>
        </p:spPr>
      </p:pic>
      <p:grpSp>
        <p:nvGrpSpPr>
          <p:cNvPr id="54" name="Grupo 53"/>
          <p:cNvGrpSpPr/>
          <p:nvPr/>
        </p:nvGrpSpPr>
        <p:grpSpPr>
          <a:xfrm>
            <a:off x="6073672" y="4102216"/>
            <a:ext cx="6000077" cy="523220"/>
            <a:chOff x="6074463" y="3976774"/>
            <a:chExt cx="6000859" cy="523288"/>
          </a:xfrm>
        </p:grpSpPr>
        <p:sp>
          <p:nvSpPr>
            <p:cNvPr id="45" name="CuadroTexto 44"/>
            <p:cNvSpPr txBox="1"/>
            <p:nvPr/>
          </p:nvSpPr>
          <p:spPr>
            <a:xfrm>
              <a:off x="6074463" y="3976774"/>
              <a:ext cx="2743247" cy="523288"/>
            </a:xfrm>
            <a:prstGeom prst="rect">
              <a:avLst/>
            </a:prstGeom>
            <a:noFill/>
          </p:spPr>
          <p:txBody>
            <a:bodyPr wrap="square" rtlCol="0">
              <a:spAutoFit/>
            </a:bodyPr>
            <a:lstStyle/>
            <a:p>
              <a:r>
                <a:rPr lang="en-US" sz="1400" dirty="0">
                  <a:solidFill>
                    <a:srgbClr val="000066"/>
                  </a:solidFill>
                </a:rPr>
                <a:t>Real time contractors equipment monitoring</a:t>
              </a:r>
            </a:p>
          </p:txBody>
        </p:sp>
        <p:sp>
          <p:nvSpPr>
            <p:cNvPr id="46" name="CuadroTexto 45"/>
            <p:cNvSpPr txBox="1"/>
            <p:nvPr/>
          </p:nvSpPr>
          <p:spPr>
            <a:xfrm>
              <a:off x="9332075" y="3976774"/>
              <a:ext cx="2743247" cy="523288"/>
            </a:xfrm>
            <a:prstGeom prst="rect">
              <a:avLst/>
            </a:prstGeom>
            <a:noFill/>
          </p:spPr>
          <p:txBody>
            <a:bodyPr wrap="square" rtlCol="0">
              <a:spAutoFit/>
            </a:bodyPr>
            <a:lstStyle/>
            <a:p>
              <a:r>
                <a:rPr lang="en-US" sz="1400" dirty="0">
                  <a:solidFill>
                    <a:srgbClr val="000066"/>
                  </a:solidFill>
                </a:rPr>
                <a:t>Effective underwriting and pricing of equipment risk</a:t>
              </a:r>
            </a:p>
          </p:txBody>
        </p:sp>
      </p:grpSp>
      <p:grpSp>
        <p:nvGrpSpPr>
          <p:cNvPr id="56" name="Grupo 55"/>
          <p:cNvGrpSpPr/>
          <p:nvPr/>
        </p:nvGrpSpPr>
        <p:grpSpPr>
          <a:xfrm>
            <a:off x="6073672" y="4924270"/>
            <a:ext cx="6000077" cy="738664"/>
            <a:chOff x="6074463" y="4843934"/>
            <a:chExt cx="6000859" cy="738760"/>
          </a:xfrm>
        </p:grpSpPr>
        <p:sp>
          <p:nvSpPr>
            <p:cNvPr id="47" name="CuadroTexto 46"/>
            <p:cNvSpPr txBox="1"/>
            <p:nvPr/>
          </p:nvSpPr>
          <p:spPr>
            <a:xfrm>
              <a:off x="6074463" y="4843934"/>
              <a:ext cx="2743247" cy="738760"/>
            </a:xfrm>
            <a:prstGeom prst="rect">
              <a:avLst/>
            </a:prstGeom>
            <a:noFill/>
          </p:spPr>
          <p:txBody>
            <a:bodyPr wrap="square" rtlCol="0">
              <a:spAutoFit/>
            </a:bodyPr>
            <a:lstStyle/>
            <a:p>
              <a:r>
                <a:rPr lang="en-US" sz="1400" dirty="0">
                  <a:solidFill>
                    <a:srgbClr val="000066"/>
                  </a:solidFill>
                </a:rPr>
                <a:t>In ship monitor information: consumptions, location, cargo status</a:t>
              </a:r>
            </a:p>
          </p:txBody>
        </p:sp>
        <p:sp>
          <p:nvSpPr>
            <p:cNvPr id="49" name="CuadroTexto 48"/>
            <p:cNvSpPr txBox="1"/>
            <p:nvPr/>
          </p:nvSpPr>
          <p:spPr>
            <a:xfrm>
              <a:off x="9332075" y="5059378"/>
              <a:ext cx="2743247" cy="307817"/>
            </a:xfrm>
            <a:prstGeom prst="rect">
              <a:avLst/>
            </a:prstGeom>
            <a:noFill/>
          </p:spPr>
          <p:txBody>
            <a:bodyPr wrap="square" rtlCol="0">
              <a:spAutoFit/>
            </a:bodyPr>
            <a:lstStyle/>
            <a:p>
              <a:r>
                <a:rPr lang="en-US" sz="1400" dirty="0">
                  <a:solidFill>
                    <a:srgbClr val="000066"/>
                  </a:solidFill>
                </a:rPr>
                <a:t>Improve loss control measures</a:t>
              </a:r>
            </a:p>
          </p:txBody>
        </p:sp>
      </p:grpSp>
      <p:sp>
        <p:nvSpPr>
          <p:cNvPr id="52" name="CuadroTexto 51"/>
          <p:cNvSpPr txBox="1"/>
          <p:nvPr/>
        </p:nvSpPr>
        <p:spPr>
          <a:xfrm>
            <a:off x="6073673" y="949571"/>
            <a:ext cx="2742889" cy="338554"/>
          </a:xfrm>
          <a:prstGeom prst="rect">
            <a:avLst/>
          </a:prstGeom>
          <a:noFill/>
        </p:spPr>
        <p:txBody>
          <a:bodyPr wrap="square" rtlCol="0">
            <a:spAutoFit/>
          </a:bodyPr>
          <a:lstStyle/>
          <a:p>
            <a:r>
              <a:rPr lang="en-US" sz="1600" b="1" dirty="0">
                <a:solidFill>
                  <a:srgbClr val="000066"/>
                </a:solidFill>
              </a:rPr>
              <a:t>By sensing:</a:t>
            </a:r>
          </a:p>
        </p:txBody>
      </p:sp>
      <p:sp>
        <p:nvSpPr>
          <p:cNvPr id="53" name="CuadroTexto 52"/>
          <p:cNvSpPr txBox="1"/>
          <p:nvPr/>
        </p:nvSpPr>
        <p:spPr>
          <a:xfrm>
            <a:off x="9038897" y="949571"/>
            <a:ext cx="2742889" cy="338554"/>
          </a:xfrm>
          <a:prstGeom prst="rect">
            <a:avLst/>
          </a:prstGeom>
          <a:noFill/>
        </p:spPr>
        <p:txBody>
          <a:bodyPr wrap="square" rtlCol="0">
            <a:spAutoFit/>
          </a:bodyPr>
          <a:lstStyle/>
          <a:p>
            <a:r>
              <a:rPr lang="en-US" sz="1600" b="1" dirty="0">
                <a:solidFill>
                  <a:srgbClr val="000066"/>
                </a:solidFill>
              </a:rPr>
              <a:t>Impact on Insurance:</a:t>
            </a:r>
          </a:p>
        </p:txBody>
      </p:sp>
      <p:cxnSp>
        <p:nvCxnSpPr>
          <p:cNvPr id="57" name="Straight Connector 100"/>
          <p:cNvCxnSpPr/>
          <p:nvPr/>
        </p:nvCxnSpPr>
        <p:spPr>
          <a:xfrm flipV="1">
            <a:off x="6073671" y="3952764"/>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 name="Straight Connector 100"/>
          <p:cNvCxnSpPr/>
          <p:nvPr/>
        </p:nvCxnSpPr>
        <p:spPr>
          <a:xfrm flipV="1">
            <a:off x="6073671" y="4774817"/>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58" name="Grupo 57"/>
          <p:cNvGrpSpPr/>
          <p:nvPr/>
        </p:nvGrpSpPr>
        <p:grpSpPr>
          <a:xfrm>
            <a:off x="6073671" y="5812288"/>
            <a:ext cx="6000079" cy="604324"/>
            <a:chOff x="6074462" y="5661025"/>
            <a:chExt cx="6000860" cy="604402"/>
          </a:xfrm>
        </p:grpSpPr>
        <p:sp>
          <p:nvSpPr>
            <p:cNvPr id="50" name="CuadroTexto 49"/>
            <p:cNvSpPr txBox="1"/>
            <p:nvPr/>
          </p:nvSpPr>
          <p:spPr>
            <a:xfrm>
              <a:off x="6074463" y="5742139"/>
              <a:ext cx="2743247" cy="523288"/>
            </a:xfrm>
            <a:prstGeom prst="rect">
              <a:avLst/>
            </a:prstGeom>
            <a:noFill/>
          </p:spPr>
          <p:txBody>
            <a:bodyPr wrap="square" rtlCol="0">
              <a:spAutoFit/>
            </a:bodyPr>
            <a:lstStyle/>
            <a:p>
              <a:r>
                <a:rPr lang="en-US" sz="1400" dirty="0">
                  <a:solidFill>
                    <a:srgbClr val="000066"/>
                  </a:solidFill>
                </a:rPr>
                <a:t>Build robust models from collected info</a:t>
              </a:r>
            </a:p>
          </p:txBody>
        </p:sp>
        <p:sp>
          <p:nvSpPr>
            <p:cNvPr id="51" name="CuadroTexto 50"/>
            <p:cNvSpPr txBox="1"/>
            <p:nvPr/>
          </p:nvSpPr>
          <p:spPr>
            <a:xfrm>
              <a:off x="9332075" y="5849863"/>
              <a:ext cx="2743247" cy="307817"/>
            </a:xfrm>
            <a:prstGeom prst="rect">
              <a:avLst/>
            </a:prstGeom>
            <a:noFill/>
          </p:spPr>
          <p:txBody>
            <a:bodyPr wrap="square" rtlCol="0">
              <a:spAutoFit/>
            </a:bodyPr>
            <a:lstStyle/>
            <a:p>
              <a:r>
                <a:rPr lang="en-US" sz="1400" dirty="0">
                  <a:solidFill>
                    <a:srgbClr val="000066"/>
                  </a:solidFill>
                </a:rPr>
                <a:t>Effective pricing</a:t>
              </a:r>
            </a:p>
          </p:txBody>
        </p:sp>
        <p:cxnSp>
          <p:nvCxnSpPr>
            <p:cNvPr id="60" name="Straight Connector 100"/>
            <p:cNvCxnSpPr/>
            <p:nvPr/>
          </p:nvCxnSpPr>
          <p:spPr>
            <a:xfrm flipV="1">
              <a:off x="6074462" y="5661025"/>
              <a:ext cx="5796000"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cxnSp>
        <p:nvCxnSpPr>
          <p:cNvPr id="61" name="Straight Connector 100"/>
          <p:cNvCxnSpPr/>
          <p:nvPr/>
        </p:nvCxnSpPr>
        <p:spPr>
          <a:xfrm flipV="1">
            <a:off x="6073671" y="3236979"/>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100"/>
          <p:cNvCxnSpPr/>
          <p:nvPr/>
        </p:nvCxnSpPr>
        <p:spPr>
          <a:xfrm flipV="1">
            <a:off x="6073671" y="2180861"/>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8"/>
          <a:stretch>
            <a:fillRect/>
          </a:stretch>
        </p:blipFill>
        <p:spPr>
          <a:xfrm>
            <a:off x="4234199" y="1171109"/>
            <a:ext cx="1477759" cy="2529103"/>
          </a:xfrm>
          <a:prstGeom prst="rect">
            <a:avLst/>
          </a:prstGeom>
        </p:spPr>
      </p:pic>
      <p:sp>
        <p:nvSpPr>
          <p:cNvPr id="55" name="Rectangle 54"/>
          <p:cNvSpPr/>
          <p:nvPr/>
        </p:nvSpPr>
        <p:spPr bwMode="auto">
          <a:xfrm>
            <a:off x="355073" y="2093242"/>
            <a:ext cx="879316" cy="3986788"/>
          </a:xfrm>
          <a:prstGeom prst="rect">
            <a:avLst/>
          </a:prstGeom>
          <a:solidFill>
            <a:srgbClr val="FFFFFF">
              <a:alpha val="73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48" name="Freeform 11">
            <a:hlinkClick r:id="rId9" action="ppaction://hlinksldjump"/>
          </p:cNvPr>
          <p:cNvSpPr>
            <a:spLocks noEditPoints="1"/>
          </p:cNvSpPr>
          <p:nvPr/>
        </p:nvSpPr>
        <p:spPr bwMode="auto">
          <a:xfrm>
            <a:off x="282580" y="1334400"/>
            <a:ext cx="1430089" cy="1114225"/>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rgbClr val="EA635C"/>
          </a:solidFill>
          <a:ln>
            <a:noFill/>
          </a:ln>
        </p:spPr>
        <p:txBody>
          <a:bodyPr vert="horz" wrap="square" lIns="91428" tIns="45715" rIns="91428" bIns="45715" numCol="1" anchor="t" anchorCtr="0" compatLnSpc="1">
            <a:prstTxWarp prst="textNoShape">
              <a:avLst/>
            </a:prstTxWarp>
          </a:bodyPr>
          <a:lstStyle/>
          <a:p>
            <a:endParaRPr lang="en-US" sz="1400" dirty="0">
              <a:solidFill>
                <a:srgbClr val="000066"/>
              </a:solidFill>
            </a:endParaRPr>
          </a:p>
        </p:txBody>
      </p:sp>
      <p:sp>
        <p:nvSpPr>
          <p:cNvPr id="63" name="Down Arrow 90"/>
          <p:cNvSpPr/>
          <p:nvPr/>
        </p:nvSpPr>
        <p:spPr>
          <a:xfrm>
            <a:off x="4542264" y="4030351"/>
            <a:ext cx="860785" cy="260500"/>
          </a:xfrm>
          <a:prstGeom prst="downArrow">
            <a:avLst/>
          </a:prstGeom>
          <a:solidFill>
            <a:schemeClr val="bg1">
              <a:lumMod val="65000"/>
            </a:schemeClr>
          </a:solidFill>
          <a:ln>
            <a:solidFill>
              <a:srgbClr val="A89F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endParaRPr>
          </a:p>
        </p:txBody>
      </p:sp>
      <p:sp>
        <p:nvSpPr>
          <p:cNvPr id="64" name="Rectangle 63"/>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3800888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6732"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examples- Marine</a:t>
            </a:r>
          </a:p>
        </p:txBody>
      </p:sp>
      <p:sp>
        <p:nvSpPr>
          <p:cNvPr id="9" name="TextBox 8"/>
          <p:cNvSpPr txBox="1">
            <a:spLocks noChangeAspect="1"/>
          </p:cNvSpPr>
          <p:nvPr/>
        </p:nvSpPr>
        <p:spPr>
          <a:xfrm>
            <a:off x="355073" y="2110368"/>
            <a:ext cx="879316" cy="865787"/>
          </a:xfrm>
          <a:prstGeom prst="ellipse">
            <a:avLst/>
          </a:prstGeom>
          <a:solidFill>
            <a:srgbClr val="92D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Aviation</a:t>
            </a:r>
          </a:p>
        </p:txBody>
      </p:sp>
      <p:sp>
        <p:nvSpPr>
          <p:cNvPr id="10" name="TextBox 9"/>
          <p:cNvSpPr txBox="1">
            <a:spLocks noChangeAspect="1"/>
          </p:cNvSpPr>
          <p:nvPr/>
        </p:nvSpPr>
        <p:spPr>
          <a:xfrm>
            <a:off x="355073" y="2886337"/>
            <a:ext cx="879316" cy="865787"/>
          </a:xfrm>
          <a:prstGeom prst="ellipse">
            <a:avLst/>
          </a:prstGeom>
          <a:solidFill>
            <a:srgbClr val="00B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s-ES" sz="1400" dirty="0" err="1">
                <a:solidFill>
                  <a:srgbClr val="FFFFFF"/>
                </a:solidFill>
              </a:rPr>
              <a:t>Property</a:t>
            </a:r>
            <a:endParaRPr lang="en-GB" sz="1400" dirty="0">
              <a:solidFill>
                <a:srgbClr val="FFFFFF"/>
              </a:solidFill>
            </a:endParaRPr>
          </a:p>
        </p:txBody>
      </p:sp>
      <p:sp>
        <p:nvSpPr>
          <p:cNvPr id="11" name="TextBox 12"/>
          <p:cNvSpPr txBox="1">
            <a:spLocks noChangeAspect="1"/>
          </p:cNvSpPr>
          <p:nvPr/>
        </p:nvSpPr>
        <p:spPr>
          <a:xfrm>
            <a:off x="355073" y="3662305"/>
            <a:ext cx="879316" cy="865787"/>
          </a:xfrm>
          <a:prstGeom prst="ellipse">
            <a:avLst/>
          </a:prstGeom>
          <a:solidFill>
            <a:srgbClr val="00B0F0"/>
          </a:solidFill>
          <a:ln w="9525">
            <a:noFill/>
            <a:prstDash val="dash"/>
          </a:ln>
        </p:spPr>
        <p:txBody>
          <a:bodyPr wrap="square" lIns="0" tIns="0" rIns="0" bIns="0" rtlCol="0" anchor="ctr" anchorCtr="0">
            <a:norm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US" sz="1400" dirty="0" err="1">
                <a:solidFill>
                  <a:srgbClr val="FFFFFF"/>
                </a:solidFill>
              </a:rPr>
              <a:t>Liabi-lity</a:t>
            </a:r>
            <a:endParaRPr lang="ru-RU" sz="1400" dirty="0">
              <a:solidFill>
                <a:srgbClr val="FFFFFF"/>
              </a:solidFill>
            </a:endParaRPr>
          </a:p>
        </p:txBody>
      </p:sp>
      <p:sp>
        <p:nvSpPr>
          <p:cNvPr id="12" name="TextBox 13"/>
          <p:cNvSpPr txBox="1">
            <a:spLocks noChangeAspect="1"/>
          </p:cNvSpPr>
          <p:nvPr/>
        </p:nvSpPr>
        <p:spPr>
          <a:xfrm>
            <a:off x="355073" y="4438275"/>
            <a:ext cx="879316" cy="865787"/>
          </a:xfrm>
          <a:prstGeom prst="ellipse">
            <a:avLst/>
          </a:prstGeom>
          <a:solidFill>
            <a:srgbClr val="0070C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Auto</a:t>
            </a:r>
          </a:p>
        </p:txBody>
      </p:sp>
      <p:sp>
        <p:nvSpPr>
          <p:cNvPr id="13" name="TextBox 14"/>
          <p:cNvSpPr txBox="1">
            <a:spLocks noChangeAspect="1"/>
          </p:cNvSpPr>
          <p:nvPr/>
        </p:nvSpPr>
        <p:spPr>
          <a:xfrm>
            <a:off x="355073" y="5214241"/>
            <a:ext cx="879316" cy="865787"/>
          </a:xfrm>
          <a:prstGeom prst="ellipse">
            <a:avLst/>
          </a:prstGeom>
          <a:solidFill>
            <a:srgbClr val="7030A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MY" sz="1400" dirty="0">
                <a:solidFill>
                  <a:srgbClr val="FFFFFF"/>
                </a:solidFill>
              </a:rPr>
              <a:t>Workers </a:t>
            </a:r>
          </a:p>
          <a:p>
            <a:pPr algn="ctr"/>
            <a:r>
              <a:rPr lang="en-MY" sz="1400" dirty="0">
                <a:solidFill>
                  <a:srgbClr val="FFFFFF"/>
                </a:solidFill>
              </a:rPr>
              <a:t>Comp </a:t>
            </a:r>
            <a:endParaRPr lang="ru-RU" sz="1400" dirty="0">
              <a:solidFill>
                <a:srgbClr val="FFFFFF"/>
              </a:solidFill>
            </a:endParaRP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More accurate picture of exposures, risks and hazards</a:t>
            </a:r>
          </a:p>
        </p:txBody>
      </p:sp>
      <p:sp>
        <p:nvSpPr>
          <p:cNvPr id="35" name="TextBox 8"/>
          <p:cNvSpPr txBox="1">
            <a:spLocks noChangeAspect="1"/>
          </p:cNvSpPr>
          <p:nvPr/>
        </p:nvSpPr>
        <p:spPr>
          <a:xfrm>
            <a:off x="355073" y="1334399"/>
            <a:ext cx="879316" cy="865787"/>
          </a:xfrm>
          <a:prstGeom prst="ellipse">
            <a:avLst/>
          </a:prstGeom>
          <a:solidFill>
            <a:srgbClr val="E0E27C"/>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600" dirty="0">
                <a:solidFill>
                  <a:srgbClr val="FFFFFF"/>
                </a:solidFill>
              </a:rPr>
              <a:t>Marine</a:t>
            </a:r>
          </a:p>
        </p:txBody>
      </p:sp>
      <p:sp>
        <p:nvSpPr>
          <p:cNvPr id="38" name="CuadroTexto 37"/>
          <p:cNvSpPr txBox="1"/>
          <p:nvPr/>
        </p:nvSpPr>
        <p:spPr>
          <a:xfrm>
            <a:off x="1323611" y="2950545"/>
            <a:ext cx="1824538"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Buildings</a:t>
            </a:r>
          </a:p>
          <a:p>
            <a:pPr marL="342846" indent="-342846">
              <a:buFont typeface="Arial" panose="020B0604020202020204" pitchFamily="34" charset="0"/>
              <a:buChar char="•"/>
            </a:pPr>
            <a:r>
              <a:rPr lang="en-US" sz="1200" dirty="0">
                <a:solidFill>
                  <a:srgbClr val="A89F96"/>
                </a:solidFill>
              </a:rPr>
              <a:t>Oil and gas</a:t>
            </a:r>
          </a:p>
          <a:p>
            <a:pPr marL="342846" indent="-342846">
              <a:buFont typeface="Arial" panose="020B0604020202020204" pitchFamily="34" charset="0"/>
              <a:buChar char="•"/>
            </a:pPr>
            <a:r>
              <a:rPr lang="en-US" sz="1200" dirty="0">
                <a:solidFill>
                  <a:srgbClr val="A89F96"/>
                </a:solidFill>
              </a:rPr>
              <a:t>Ground (sinkhole)</a:t>
            </a:r>
          </a:p>
        </p:txBody>
      </p:sp>
      <p:sp>
        <p:nvSpPr>
          <p:cNvPr id="39" name="CuadroTexto 38"/>
          <p:cNvSpPr txBox="1"/>
          <p:nvPr/>
        </p:nvSpPr>
        <p:spPr>
          <a:xfrm>
            <a:off x="1323612" y="4511819"/>
            <a:ext cx="3961401"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Recording behavioral data</a:t>
            </a:r>
          </a:p>
          <a:p>
            <a:pPr marL="342846" indent="-342846">
              <a:buFont typeface="Arial" panose="020B0604020202020204" pitchFamily="34" charset="0"/>
              <a:buChar char="•"/>
            </a:pPr>
            <a:r>
              <a:rPr lang="en-US" sz="1200" dirty="0">
                <a:solidFill>
                  <a:srgbClr val="A89F96"/>
                </a:solidFill>
              </a:rPr>
              <a:t>Driverless vehicles</a:t>
            </a:r>
          </a:p>
          <a:p>
            <a:pPr marL="342846" indent="-342846">
              <a:buFont typeface="Arial" panose="020B0604020202020204" pitchFamily="34" charset="0"/>
              <a:buChar char="•"/>
            </a:pPr>
            <a:r>
              <a:rPr lang="en-US" sz="1200" dirty="0">
                <a:solidFill>
                  <a:srgbClr val="A89F96"/>
                </a:solidFill>
              </a:rPr>
              <a:t>Car diagnosis</a:t>
            </a:r>
          </a:p>
        </p:txBody>
      </p:sp>
      <p:sp>
        <p:nvSpPr>
          <p:cNvPr id="40" name="CuadroTexto 39"/>
          <p:cNvSpPr txBox="1"/>
          <p:nvPr/>
        </p:nvSpPr>
        <p:spPr>
          <a:xfrm>
            <a:off x="1323611" y="5289175"/>
            <a:ext cx="3952268"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Smart equipment</a:t>
            </a:r>
          </a:p>
          <a:p>
            <a:pPr marL="342846" indent="-342846">
              <a:buFont typeface="Arial" panose="020B0604020202020204" pitchFamily="34" charset="0"/>
              <a:buChar char="•"/>
            </a:pPr>
            <a:r>
              <a:rPr lang="en-US" sz="1200" dirty="0" err="1">
                <a:solidFill>
                  <a:srgbClr val="A89F96"/>
                </a:solidFill>
              </a:rPr>
              <a:t>Wearables</a:t>
            </a:r>
            <a:endParaRPr lang="en-US" sz="1200" dirty="0">
              <a:solidFill>
                <a:srgbClr val="A89F96"/>
              </a:solidFill>
            </a:endParaRPr>
          </a:p>
          <a:p>
            <a:pPr marL="342846" indent="-342846">
              <a:buFont typeface="Arial" panose="020B0604020202020204" pitchFamily="34" charset="0"/>
              <a:buChar char="•"/>
            </a:pPr>
            <a:r>
              <a:rPr lang="en-US" sz="1200" dirty="0">
                <a:solidFill>
                  <a:srgbClr val="A89F96"/>
                </a:solidFill>
              </a:rPr>
              <a:t>In vehicle telematics</a:t>
            </a:r>
          </a:p>
        </p:txBody>
      </p:sp>
      <p:sp>
        <p:nvSpPr>
          <p:cNvPr id="41" name="CuadroTexto 40"/>
          <p:cNvSpPr txBox="1"/>
          <p:nvPr/>
        </p:nvSpPr>
        <p:spPr>
          <a:xfrm>
            <a:off x="1323611" y="3729587"/>
            <a:ext cx="1859805"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Slip and fall claims</a:t>
            </a:r>
          </a:p>
          <a:p>
            <a:pPr marL="342846" indent="-342846">
              <a:buFont typeface="Arial" panose="020B0604020202020204" pitchFamily="34" charset="0"/>
              <a:buChar char="•"/>
            </a:pPr>
            <a:r>
              <a:rPr lang="en-US" sz="1200" dirty="0">
                <a:solidFill>
                  <a:srgbClr val="A89F96"/>
                </a:solidFill>
              </a:rPr>
              <a:t>Product recalls</a:t>
            </a:r>
          </a:p>
          <a:p>
            <a:pPr marL="342846" indent="-342846">
              <a:buFont typeface="Arial" panose="020B0604020202020204" pitchFamily="34" charset="0"/>
              <a:buChar char="•"/>
            </a:pPr>
            <a:r>
              <a:rPr lang="en-US" sz="1200" dirty="0">
                <a:solidFill>
                  <a:srgbClr val="A89F96"/>
                </a:solidFill>
              </a:rPr>
              <a:t>Food recall claims</a:t>
            </a:r>
          </a:p>
        </p:txBody>
      </p:sp>
      <p:sp>
        <p:nvSpPr>
          <p:cNvPr id="42" name="CuadroTexto 41"/>
          <p:cNvSpPr txBox="1"/>
          <p:nvPr/>
        </p:nvSpPr>
        <p:spPr>
          <a:xfrm>
            <a:off x="1323612" y="1398010"/>
            <a:ext cx="2385589" cy="738664"/>
          </a:xfrm>
          <a:prstGeom prst="rect">
            <a:avLst/>
          </a:prstGeom>
          <a:noFill/>
        </p:spPr>
        <p:txBody>
          <a:bodyPr wrap="none" rtlCol="0">
            <a:spAutoFit/>
          </a:bodyPr>
          <a:lstStyle/>
          <a:p>
            <a:pPr marL="342846" indent="-342846">
              <a:buFont typeface="Arial" panose="020B0604020202020204" pitchFamily="34" charset="0"/>
              <a:buChar char="•"/>
            </a:pPr>
            <a:r>
              <a:rPr lang="en-US" sz="1400" dirty="0">
                <a:solidFill>
                  <a:srgbClr val="000066"/>
                </a:solidFill>
              </a:rPr>
              <a:t>RFID sensors</a:t>
            </a:r>
          </a:p>
          <a:p>
            <a:pPr marL="342846" indent="-342846">
              <a:buFont typeface="Arial" panose="020B0604020202020204" pitchFamily="34" charset="0"/>
              <a:buChar char="•"/>
            </a:pPr>
            <a:r>
              <a:rPr lang="en-US" sz="1400" dirty="0">
                <a:solidFill>
                  <a:srgbClr val="000066"/>
                </a:solidFill>
              </a:rPr>
              <a:t>Assess inventory value</a:t>
            </a:r>
          </a:p>
          <a:p>
            <a:pPr marL="342846" indent="-342846">
              <a:buFont typeface="Arial" panose="020B0604020202020204" pitchFamily="34" charset="0"/>
              <a:buChar char="•"/>
            </a:pPr>
            <a:r>
              <a:rPr lang="en-US" sz="1400" dirty="0">
                <a:solidFill>
                  <a:srgbClr val="000066"/>
                </a:solidFill>
              </a:rPr>
              <a:t>Anti-counterfeiting</a:t>
            </a:r>
          </a:p>
        </p:txBody>
      </p:sp>
      <p:sp>
        <p:nvSpPr>
          <p:cNvPr id="43" name="CuadroTexto 42"/>
          <p:cNvSpPr txBox="1"/>
          <p:nvPr/>
        </p:nvSpPr>
        <p:spPr>
          <a:xfrm>
            <a:off x="1323611" y="2211495"/>
            <a:ext cx="4214816" cy="646331"/>
          </a:xfrm>
          <a:prstGeom prst="rect">
            <a:avLst/>
          </a:prstGeom>
          <a:noFill/>
        </p:spPr>
        <p:txBody>
          <a:bodyPr wrap="square" rtlCol="0">
            <a:spAutoFit/>
          </a:bodyPr>
          <a:lstStyle/>
          <a:p>
            <a:pPr marL="342846" indent="-342846">
              <a:buFont typeface="Arial" panose="020B0604020202020204" pitchFamily="34" charset="0"/>
              <a:buChar char="•"/>
            </a:pPr>
            <a:r>
              <a:rPr lang="en-US" sz="1200" dirty="0">
                <a:solidFill>
                  <a:srgbClr val="A89F96"/>
                </a:solidFill>
              </a:rPr>
              <a:t>Health monitoring engines</a:t>
            </a:r>
          </a:p>
          <a:p>
            <a:pPr marL="342846" indent="-342846">
              <a:buFont typeface="Arial" panose="020B0604020202020204" pitchFamily="34" charset="0"/>
              <a:buChar char="•"/>
            </a:pPr>
            <a:r>
              <a:rPr lang="en-US" sz="1200" dirty="0">
                <a:solidFill>
                  <a:srgbClr val="A89F96"/>
                </a:solidFill>
              </a:rPr>
              <a:t>Smart baggage</a:t>
            </a:r>
          </a:p>
          <a:p>
            <a:pPr marL="342846" indent="-342846">
              <a:buFont typeface="Arial" panose="020B0604020202020204" pitchFamily="34" charset="0"/>
              <a:buChar char="•"/>
            </a:pPr>
            <a:r>
              <a:rPr lang="en-US" sz="1200" dirty="0">
                <a:solidFill>
                  <a:srgbClr val="A89F96"/>
                </a:solidFill>
              </a:rPr>
              <a:t>Operational efficiency: delays?</a:t>
            </a:r>
          </a:p>
        </p:txBody>
      </p:sp>
      <p:sp>
        <p:nvSpPr>
          <p:cNvPr id="55" name="Rectangle 54"/>
          <p:cNvSpPr/>
          <p:nvPr/>
        </p:nvSpPr>
        <p:spPr bwMode="auto">
          <a:xfrm>
            <a:off x="355073" y="2093242"/>
            <a:ext cx="879316" cy="3986788"/>
          </a:xfrm>
          <a:prstGeom prst="rect">
            <a:avLst/>
          </a:prstGeom>
          <a:solidFill>
            <a:srgbClr val="FFFFFF">
              <a:alpha val="73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48" name="Freeform 11">
            <a:hlinkClick r:id="rId7" action="ppaction://hlinksldjump"/>
          </p:cNvPr>
          <p:cNvSpPr>
            <a:spLocks noEditPoints="1"/>
          </p:cNvSpPr>
          <p:nvPr/>
        </p:nvSpPr>
        <p:spPr bwMode="auto">
          <a:xfrm>
            <a:off x="282580" y="1334400"/>
            <a:ext cx="1430089" cy="1114225"/>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rgbClr val="EA635C"/>
          </a:solidFill>
          <a:ln>
            <a:noFill/>
          </a:ln>
        </p:spPr>
        <p:txBody>
          <a:bodyPr vert="horz" wrap="square" lIns="91428" tIns="45715" rIns="91428" bIns="45715" numCol="1" anchor="t" anchorCtr="0" compatLnSpc="1">
            <a:prstTxWarp prst="textNoShape">
              <a:avLst/>
            </a:prstTxWarp>
          </a:bodyPr>
          <a:lstStyle/>
          <a:p>
            <a:endParaRPr lang="en-US" sz="1400" dirty="0">
              <a:solidFill>
                <a:srgbClr val="000066"/>
              </a:solidFill>
            </a:endParaRPr>
          </a:p>
        </p:txBody>
      </p:sp>
      <p:pic>
        <p:nvPicPr>
          <p:cNvPr id="7" name="Imagen 6"/>
          <p:cNvPicPr>
            <a:picLocks noChangeAspect="1"/>
          </p:cNvPicPr>
          <p:nvPr/>
        </p:nvPicPr>
        <p:blipFill>
          <a:blip r:embed="rId8"/>
          <a:stretch>
            <a:fillRect/>
          </a:stretch>
        </p:blipFill>
        <p:spPr>
          <a:xfrm>
            <a:off x="8137476" y="1273183"/>
            <a:ext cx="3731440" cy="3795405"/>
          </a:xfrm>
          <a:prstGeom prst="rect">
            <a:avLst/>
          </a:prstGeom>
        </p:spPr>
      </p:pic>
      <p:sp>
        <p:nvSpPr>
          <p:cNvPr id="64" name="CuadroTexto 63"/>
          <p:cNvSpPr txBox="1"/>
          <p:nvPr/>
        </p:nvSpPr>
        <p:spPr>
          <a:xfrm>
            <a:off x="8134545" y="5220524"/>
            <a:ext cx="3701691" cy="523220"/>
          </a:xfrm>
          <a:prstGeom prst="rect">
            <a:avLst/>
          </a:prstGeom>
          <a:noFill/>
        </p:spPr>
        <p:txBody>
          <a:bodyPr wrap="square" rtlCol="0">
            <a:spAutoFit/>
          </a:bodyPr>
          <a:lstStyle/>
          <a:p>
            <a:r>
              <a:rPr lang="en-US" sz="1400" b="1" dirty="0" err="1">
                <a:solidFill>
                  <a:srgbClr val="000066"/>
                </a:solidFill>
              </a:rPr>
              <a:t>Bejo</a:t>
            </a:r>
            <a:r>
              <a:rPr lang="en-US" sz="1400" b="1" dirty="0">
                <a:solidFill>
                  <a:srgbClr val="000066"/>
                </a:solidFill>
              </a:rPr>
              <a:t> </a:t>
            </a:r>
            <a:r>
              <a:rPr lang="en-US" sz="1400" b="1" dirty="0" err="1">
                <a:solidFill>
                  <a:srgbClr val="000066"/>
                </a:solidFill>
              </a:rPr>
              <a:t>Zaden</a:t>
            </a:r>
            <a:r>
              <a:rPr lang="en-US" sz="1400" dirty="0">
                <a:solidFill>
                  <a:srgbClr val="000066"/>
                </a:solidFill>
              </a:rPr>
              <a:t>: ensuring safe transport conditions for living cargo</a:t>
            </a:r>
          </a:p>
        </p:txBody>
      </p:sp>
      <p:pic>
        <p:nvPicPr>
          <p:cNvPr id="8" name="Imagen 7"/>
          <p:cNvPicPr>
            <a:picLocks noChangeAspect="1"/>
          </p:cNvPicPr>
          <p:nvPr/>
        </p:nvPicPr>
        <p:blipFill>
          <a:blip r:embed="rId9"/>
          <a:stretch>
            <a:fillRect/>
          </a:stretch>
        </p:blipFill>
        <p:spPr>
          <a:xfrm>
            <a:off x="4085916" y="1273183"/>
            <a:ext cx="3739073" cy="3795405"/>
          </a:xfrm>
          <a:prstGeom prst="rect">
            <a:avLst/>
          </a:prstGeom>
        </p:spPr>
      </p:pic>
      <p:sp>
        <p:nvSpPr>
          <p:cNvPr id="66" name="CuadroTexto 65"/>
          <p:cNvSpPr txBox="1"/>
          <p:nvPr/>
        </p:nvSpPr>
        <p:spPr>
          <a:xfrm>
            <a:off x="4093054" y="5220525"/>
            <a:ext cx="3731935" cy="954107"/>
          </a:xfrm>
          <a:prstGeom prst="rect">
            <a:avLst/>
          </a:prstGeom>
          <a:noFill/>
        </p:spPr>
        <p:txBody>
          <a:bodyPr wrap="square" rtlCol="0">
            <a:spAutoFit/>
          </a:bodyPr>
          <a:lstStyle/>
          <a:p>
            <a:r>
              <a:rPr lang="en-US" sz="1400" b="1" dirty="0">
                <a:solidFill>
                  <a:srgbClr val="000066"/>
                </a:solidFill>
              </a:rPr>
              <a:t>Port of Amsterdam</a:t>
            </a:r>
            <a:r>
              <a:rPr lang="en-US" sz="1400" dirty="0">
                <a:solidFill>
                  <a:srgbClr val="000066"/>
                </a:solidFill>
              </a:rPr>
              <a:t>: optimizing port usage with life occupancy heat maps</a:t>
            </a:r>
          </a:p>
          <a:p>
            <a:r>
              <a:rPr lang="en-US" sz="1400" dirty="0">
                <a:solidFill>
                  <a:srgbClr val="000066"/>
                </a:solidFill>
              </a:rPr>
              <a:t>Mooring post monitoring anticipates maintenance needs</a:t>
            </a:r>
          </a:p>
        </p:txBody>
      </p:sp>
      <p:sp>
        <p:nvSpPr>
          <p:cNvPr id="23" name="Rectangle 22"/>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179828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7756"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examples- General Liability</a:t>
            </a:r>
          </a:p>
        </p:txBody>
      </p:sp>
      <p:sp>
        <p:nvSpPr>
          <p:cNvPr id="9" name="TextBox 8"/>
          <p:cNvSpPr txBox="1">
            <a:spLocks noChangeAspect="1"/>
          </p:cNvSpPr>
          <p:nvPr/>
        </p:nvSpPr>
        <p:spPr>
          <a:xfrm>
            <a:off x="355073" y="2110368"/>
            <a:ext cx="879316" cy="865787"/>
          </a:xfrm>
          <a:prstGeom prst="ellipse">
            <a:avLst/>
          </a:prstGeom>
          <a:solidFill>
            <a:srgbClr val="92D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Aviation</a:t>
            </a:r>
          </a:p>
        </p:txBody>
      </p:sp>
      <p:sp>
        <p:nvSpPr>
          <p:cNvPr id="10" name="TextBox 9"/>
          <p:cNvSpPr txBox="1">
            <a:spLocks noChangeAspect="1"/>
          </p:cNvSpPr>
          <p:nvPr/>
        </p:nvSpPr>
        <p:spPr>
          <a:xfrm>
            <a:off x="355073" y="2886337"/>
            <a:ext cx="879316" cy="865787"/>
          </a:xfrm>
          <a:prstGeom prst="ellipse">
            <a:avLst/>
          </a:prstGeom>
          <a:solidFill>
            <a:srgbClr val="00B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s-ES" sz="1400" dirty="0" err="1">
                <a:solidFill>
                  <a:srgbClr val="FFFFFF"/>
                </a:solidFill>
              </a:rPr>
              <a:t>Property</a:t>
            </a:r>
            <a:endParaRPr lang="en-GB" sz="1400" dirty="0">
              <a:solidFill>
                <a:srgbClr val="FFFFFF"/>
              </a:solidFill>
            </a:endParaRPr>
          </a:p>
        </p:txBody>
      </p:sp>
      <p:sp>
        <p:nvSpPr>
          <p:cNvPr id="11" name="TextBox 12"/>
          <p:cNvSpPr txBox="1">
            <a:spLocks noChangeAspect="1"/>
          </p:cNvSpPr>
          <p:nvPr/>
        </p:nvSpPr>
        <p:spPr>
          <a:xfrm>
            <a:off x="355073" y="3662305"/>
            <a:ext cx="879316" cy="865787"/>
          </a:xfrm>
          <a:prstGeom prst="ellipse">
            <a:avLst/>
          </a:prstGeom>
          <a:solidFill>
            <a:srgbClr val="00B0F0"/>
          </a:solidFill>
          <a:ln w="9525">
            <a:noFill/>
            <a:prstDash val="dash"/>
          </a:ln>
        </p:spPr>
        <p:txBody>
          <a:bodyPr wrap="square" lIns="0" tIns="0" rIns="0" bIns="0" rtlCol="0" anchor="ctr" anchorCtr="0">
            <a:norm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US" sz="1600" dirty="0" err="1">
                <a:solidFill>
                  <a:srgbClr val="FFFFFF"/>
                </a:solidFill>
              </a:rPr>
              <a:t>Liabi-lity</a:t>
            </a:r>
            <a:endParaRPr lang="ru-RU" sz="1600" dirty="0">
              <a:solidFill>
                <a:srgbClr val="FFFFFF"/>
              </a:solidFill>
            </a:endParaRPr>
          </a:p>
        </p:txBody>
      </p:sp>
      <p:sp>
        <p:nvSpPr>
          <p:cNvPr id="12" name="TextBox 13"/>
          <p:cNvSpPr txBox="1">
            <a:spLocks noChangeAspect="1"/>
          </p:cNvSpPr>
          <p:nvPr/>
        </p:nvSpPr>
        <p:spPr>
          <a:xfrm>
            <a:off x="355073" y="4438275"/>
            <a:ext cx="879316" cy="865787"/>
          </a:xfrm>
          <a:prstGeom prst="ellipse">
            <a:avLst/>
          </a:prstGeom>
          <a:solidFill>
            <a:srgbClr val="0070C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Auto</a:t>
            </a:r>
          </a:p>
        </p:txBody>
      </p:sp>
      <p:sp>
        <p:nvSpPr>
          <p:cNvPr id="13" name="TextBox 14"/>
          <p:cNvSpPr txBox="1">
            <a:spLocks noChangeAspect="1"/>
          </p:cNvSpPr>
          <p:nvPr/>
        </p:nvSpPr>
        <p:spPr>
          <a:xfrm>
            <a:off x="355073" y="5214241"/>
            <a:ext cx="879316" cy="865787"/>
          </a:xfrm>
          <a:prstGeom prst="ellipse">
            <a:avLst/>
          </a:prstGeom>
          <a:solidFill>
            <a:srgbClr val="7030A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MY" sz="1400" dirty="0">
                <a:solidFill>
                  <a:srgbClr val="FFFFFF"/>
                </a:solidFill>
              </a:rPr>
              <a:t>Workers </a:t>
            </a:r>
          </a:p>
          <a:p>
            <a:pPr algn="ctr"/>
            <a:r>
              <a:rPr lang="en-MY" sz="1400" dirty="0">
                <a:solidFill>
                  <a:srgbClr val="FFFFFF"/>
                </a:solidFill>
              </a:rPr>
              <a:t>Comp</a:t>
            </a:r>
            <a:endParaRPr lang="ru-RU" sz="1400" dirty="0">
              <a:solidFill>
                <a:srgbClr val="FFFFFF"/>
              </a:solidFill>
            </a:endParaRP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More accurate picture of exposures, risks and hazards</a:t>
            </a:r>
          </a:p>
        </p:txBody>
      </p:sp>
      <p:sp>
        <p:nvSpPr>
          <p:cNvPr id="35" name="TextBox 8"/>
          <p:cNvSpPr txBox="1">
            <a:spLocks noChangeAspect="1"/>
          </p:cNvSpPr>
          <p:nvPr/>
        </p:nvSpPr>
        <p:spPr>
          <a:xfrm>
            <a:off x="355073" y="1334399"/>
            <a:ext cx="879316" cy="865787"/>
          </a:xfrm>
          <a:prstGeom prst="ellipse">
            <a:avLst/>
          </a:prstGeom>
          <a:solidFill>
            <a:srgbClr val="E0E27C"/>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Marine</a:t>
            </a:r>
          </a:p>
        </p:txBody>
      </p:sp>
      <p:sp>
        <p:nvSpPr>
          <p:cNvPr id="38" name="CuadroTexto 37"/>
          <p:cNvSpPr txBox="1"/>
          <p:nvPr/>
        </p:nvSpPr>
        <p:spPr>
          <a:xfrm>
            <a:off x="1323611" y="2950545"/>
            <a:ext cx="1824538"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Buildings</a:t>
            </a:r>
          </a:p>
          <a:p>
            <a:pPr marL="342846" indent="-342846">
              <a:buFont typeface="Arial" panose="020B0604020202020204" pitchFamily="34" charset="0"/>
              <a:buChar char="•"/>
            </a:pPr>
            <a:r>
              <a:rPr lang="en-US" sz="1200" dirty="0">
                <a:solidFill>
                  <a:srgbClr val="A89F96"/>
                </a:solidFill>
              </a:rPr>
              <a:t>Oil and gas</a:t>
            </a:r>
          </a:p>
          <a:p>
            <a:pPr marL="342846" indent="-342846">
              <a:buFont typeface="Arial" panose="020B0604020202020204" pitchFamily="34" charset="0"/>
              <a:buChar char="•"/>
            </a:pPr>
            <a:r>
              <a:rPr lang="en-US" sz="1200" dirty="0">
                <a:solidFill>
                  <a:srgbClr val="A89F96"/>
                </a:solidFill>
              </a:rPr>
              <a:t>Ground (sinkhole)</a:t>
            </a:r>
          </a:p>
        </p:txBody>
      </p:sp>
      <p:sp>
        <p:nvSpPr>
          <p:cNvPr id="39" name="CuadroTexto 38"/>
          <p:cNvSpPr txBox="1"/>
          <p:nvPr/>
        </p:nvSpPr>
        <p:spPr>
          <a:xfrm>
            <a:off x="1323612" y="4511819"/>
            <a:ext cx="3961401"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Recording behavioral data</a:t>
            </a:r>
          </a:p>
          <a:p>
            <a:pPr marL="342846" indent="-342846">
              <a:buFont typeface="Arial" panose="020B0604020202020204" pitchFamily="34" charset="0"/>
              <a:buChar char="•"/>
            </a:pPr>
            <a:r>
              <a:rPr lang="en-US" sz="1200" dirty="0">
                <a:solidFill>
                  <a:srgbClr val="A89F96"/>
                </a:solidFill>
              </a:rPr>
              <a:t>Driverless vehicles</a:t>
            </a:r>
          </a:p>
          <a:p>
            <a:pPr marL="342846" indent="-342846">
              <a:buFont typeface="Arial" panose="020B0604020202020204" pitchFamily="34" charset="0"/>
              <a:buChar char="•"/>
            </a:pPr>
            <a:r>
              <a:rPr lang="en-US" sz="1200" dirty="0">
                <a:solidFill>
                  <a:srgbClr val="A89F96"/>
                </a:solidFill>
              </a:rPr>
              <a:t>Car diagnosis</a:t>
            </a:r>
          </a:p>
        </p:txBody>
      </p:sp>
      <p:sp>
        <p:nvSpPr>
          <p:cNvPr id="40" name="CuadroTexto 39"/>
          <p:cNvSpPr txBox="1"/>
          <p:nvPr/>
        </p:nvSpPr>
        <p:spPr>
          <a:xfrm>
            <a:off x="1323611" y="5289175"/>
            <a:ext cx="3952268"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Smart equipment</a:t>
            </a:r>
          </a:p>
          <a:p>
            <a:pPr marL="342846" indent="-342846">
              <a:buFont typeface="Arial" panose="020B0604020202020204" pitchFamily="34" charset="0"/>
              <a:buChar char="•"/>
            </a:pPr>
            <a:r>
              <a:rPr lang="en-US" sz="1200" dirty="0" err="1">
                <a:solidFill>
                  <a:srgbClr val="A89F96"/>
                </a:solidFill>
              </a:rPr>
              <a:t>Wearables</a:t>
            </a:r>
            <a:endParaRPr lang="en-US" sz="1200" dirty="0">
              <a:solidFill>
                <a:srgbClr val="A89F96"/>
              </a:solidFill>
            </a:endParaRPr>
          </a:p>
          <a:p>
            <a:pPr marL="342846" indent="-342846">
              <a:buFont typeface="Arial" panose="020B0604020202020204" pitchFamily="34" charset="0"/>
              <a:buChar char="•"/>
            </a:pPr>
            <a:r>
              <a:rPr lang="en-US" sz="1200" dirty="0">
                <a:solidFill>
                  <a:srgbClr val="A89F96"/>
                </a:solidFill>
              </a:rPr>
              <a:t>In vehicle telematics</a:t>
            </a:r>
          </a:p>
        </p:txBody>
      </p:sp>
      <p:sp>
        <p:nvSpPr>
          <p:cNvPr id="41" name="CuadroTexto 40"/>
          <p:cNvSpPr txBox="1"/>
          <p:nvPr/>
        </p:nvSpPr>
        <p:spPr>
          <a:xfrm>
            <a:off x="1323611" y="3729587"/>
            <a:ext cx="2074607" cy="738664"/>
          </a:xfrm>
          <a:prstGeom prst="rect">
            <a:avLst/>
          </a:prstGeom>
          <a:noFill/>
        </p:spPr>
        <p:txBody>
          <a:bodyPr wrap="none" rtlCol="0">
            <a:spAutoFit/>
          </a:bodyPr>
          <a:lstStyle>
            <a:defPPr>
              <a:defRPr lang="es-ES"/>
            </a:defPPr>
            <a:lvl1pPr marL="342900" indent="-342900">
              <a:buFont typeface="Arial" panose="020B0604020202020204" pitchFamily="34" charset="0"/>
              <a:buChar char="•"/>
              <a:defRPr sz="1400"/>
            </a:lvl1pPr>
          </a:lstStyle>
          <a:p>
            <a:r>
              <a:rPr lang="en-US" dirty="0">
                <a:solidFill>
                  <a:srgbClr val="000066"/>
                </a:solidFill>
              </a:rPr>
              <a:t>Slip and fall claims</a:t>
            </a:r>
          </a:p>
          <a:p>
            <a:r>
              <a:rPr lang="en-US" dirty="0">
                <a:solidFill>
                  <a:srgbClr val="000066"/>
                </a:solidFill>
              </a:rPr>
              <a:t>Product recalls</a:t>
            </a:r>
          </a:p>
          <a:p>
            <a:r>
              <a:rPr lang="en-US" dirty="0">
                <a:solidFill>
                  <a:srgbClr val="000066"/>
                </a:solidFill>
              </a:rPr>
              <a:t>Food recall claims</a:t>
            </a:r>
          </a:p>
        </p:txBody>
      </p:sp>
      <p:sp>
        <p:nvSpPr>
          <p:cNvPr id="42" name="CuadroTexto 41"/>
          <p:cNvSpPr txBox="1"/>
          <p:nvPr/>
        </p:nvSpPr>
        <p:spPr>
          <a:xfrm>
            <a:off x="1323611" y="1398010"/>
            <a:ext cx="2119215" cy="646331"/>
          </a:xfrm>
          <a:prstGeom prst="rect">
            <a:avLst/>
          </a:prstGeom>
          <a:noFill/>
        </p:spPr>
        <p:txBody>
          <a:bodyPr wrap="square" rtlCol="0">
            <a:spAutoFit/>
          </a:bodyPr>
          <a:lstStyle>
            <a:defPPr>
              <a:defRPr lang="es-ES"/>
            </a:defPPr>
            <a:lvl1pPr marL="342900" indent="-342900">
              <a:buFont typeface="Arial" panose="020B0604020202020204" pitchFamily="34" charset="0"/>
              <a:buChar char="•"/>
              <a:defRPr sz="1200">
                <a:solidFill>
                  <a:srgbClr val="A89F96"/>
                </a:solidFill>
              </a:defRPr>
            </a:lvl1pPr>
          </a:lstStyle>
          <a:p>
            <a:r>
              <a:rPr lang="en-US" dirty="0"/>
              <a:t>RFID sensors</a:t>
            </a:r>
          </a:p>
          <a:p>
            <a:r>
              <a:rPr lang="en-US" dirty="0"/>
              <a:t>Assess inventory value</a:t>
            </a:r>
          </a:p>
          <a:p>
            <a:r>
              <a:rPr lang="en-US" dirty="0"/>
              <a:t>Anti-counterfeiting</a:t>
            </a:r>
          </a:p>
        </p:txBody>
      </p:sp>
      <p:sp>
        <p:nvSpPr>
          <p:cNvPr id="43" name="CuadroTexto 42"/>
          <p:cNvSpPr txBox="1"/>
          <p:nvPr/>
        </p:nvSpPr>
        <p:spPr>
          <a:xfrm>
            <a:off x="1323611" y="2211495"/>
            <a:ext cx="4214816" cy="646331"/>
          </a:xfrm>
          <a:prstGeom prst="rect">
            <a:avLst/>
          </a:prstGeom>
          <a:noFill/>
        </p:spPr>
        <p:txBody>
          <a:bodyPr wrap="square" rtlCol="0">
            <a:spAutoFit/>
          </a:bodyPr>
          <a:lstStyle/>
          <a:p>
            <a:pPr marL="342846" indent="-342846">
              <a:buFont typeface="Arial" panose="020B0604020202020204" pitchFamily="34" charset="0"/>
              <a:buChar char="•"/>
            </a:pPr>
            <a:r>
              <a:rPr lang="en-US" sz="1200" dirty="0">
                <a:solidFill>
                  <a:srgbClr val="A89F96"/>
                </a:solidFill>
              </a:rPr>
              <a:t>Health monitoring engines</a:t>
            </a:r>
          </a:p>
          <a:p>
            <a:pPr marL="342846" indent="-342846">
              <a:buFont typeface="Arial" panose="020B0604020202020204" pitchFamily="34" charset="0"/>
              <a:buChar char="•"/>
            </a:pPr>
            <a:r>
              <a:rPr lang="en-US" sz="1200" dirty="0">
                <a:solidFill>
                  <a:srgbClr val="A89F96"/>
                </a:solidFill>
              </a:rPr>
              <a:t>Smart baggage</a:t>
            </a:r>
          </a:p>
          <a:p>
            <a:pPr marL="342846" indent="-342846">
              <a:buFont typeface="Arial" panose="020B0604020202020204" pitchFamily="34" charset="0"/>
              <a:buChar char="•"/>
            </a:pPr>
            <a:r>
              <a:rPr lang="en-US" sz="1200" dirty="0">
                <a:solidFill>
                  <a:srgbClr val="A89F96"/>
                </a:solidFill>
              </a:rPr>
              <a:t>Operational efficiency: delays?</a:t>
            </a:r>
          </a:p>
        </p:txBody>
      </p:sp>
      <p:grpSp>
        <p:nvGrpSpPr>
          <p:cNvPr id="18" name="Grupo 17"/>
          <p:cNvGrpSpPr/>
          <p:nvPr/>
        </p:nvGrpSpPr>
        <p:grpSpPr>
          <a:xfrm>
            <a:off x="6073672" y="1649212"/>
            <a:ext cx="6000077" cy="738664"/>
            <a:chOff x="6074463" y="1648977"/>
            <a:chExt cx="6000859" cy="738759"/>
          </a:xfrm>
        </p:grpSpPr>
        <p:sp>
          <p:nvSpPr>
            <p:cNvPr id="25" name="CuadroTexto 24"/>
            <p:cNvSpPr txBox="1"/>
            <p:nvPr/>
          </p:nvSpPr>
          <p:spPr>
            <a:xfrm>
              <a:off x="6074463" y="1648977"/>
              <a:ext cx="2743247" cy="738759"/>
            </a:xfrm>
            <a:prstGeom prst="rect">
              <a:avLst/>
            </a:prstGeom>
            <a:noFill/>
          </p:spPr>
          <p:txBody>
            <a:bodyPr wrap="square" rtlCol="0">
              <a:spAutoFit/>
            </a:bodyPr>
            <a:lstStyle/>
            <a:p>
              <a:r>
                <a:rPr lang="en-US" sz="1400" dirty="0">
                  <a:solidFill>
                    <a:srgbClr val="000066"/>
                  </a:solidFill>
                </a:rPr>
                <a:t>Alerts could be generated when floor conditions drop below a threshold</a:t>
              </a:r>
            </a:p>
          </p:txBody>
        </p:sp>
        <p:sp>
          <p:nvSpPr>
            <p:cNvPr id="26" name="CuadroTexto 25"/>
            <p:cNvSpPr txBox="1"/>
            <p:nvPr/>
          </p:nvSpPr>
          <p:spPr>
            <a:xfrm>
              <a:off x="9332075" y="1756699"/>
              <a:ext cx="2743247" cy="523288"/>
            </a:xfrm>
            <a:prstGeom prst="rect">
              <a:avLst/>
            </a:prstGeom>
            <a:noFill/>
          </p:spPr>
          <p:txBody>
            <a:bodyPr wrap="square" rtlCol="0">
              <a:spAutoFit/>
            </a:bodyPr>
            <a:lstStyle/>
            <a:p>
              <a:r>
                <a:rPr lang="en-US" sz="1400" dirty="0">
                  <a:solidFill>
                    <a:srgbClr val="000066"/>
                  </a:solidFill>
                </a:rPr>
                <a:t>Improvement of safety, better control of risk</a:t>
              </a:r>
            </a:p>
          </p:txBody>
        </p:sp>
      </p:grpSp>
      <p:grpSp>
        <p:nvGrpSpPr>
          <p:cNvPr id="34" name="Grupo 33"/>
          <p:cNvGrpSpPr/>
          <p:nvPr/>
        </p:nvGrpSpPr>
        <p:grpSpPr>
          <a:xfrm>
            <a:off x="6073671" y="2471266"/>
            <a:ext cx="6000079" cy="738665"/>
            <a:chOff x="6074462" y="2178915"/>
            <a:chExt cx="6000860" cy="738761"/>
          </a:xfrm>
        </p:grpSpPr>
        <p:sp>
          <p:nvSpPr>
            <p:cNvPr id="27" name="CuadroTexto 26"/>
            <p:cNvSpPr txBox="1"/>
            <p:nvPr/>
          </p:nvSpPr>
          <p:spPr>
            <a:xfrm>
              <a:off x="6074462" y="2178915"/>
              <a:ext cx="2965611" cy="738761"/>
            </a:xfrm>
            <a:prstGeom prst="rect">
              <a:avLst/>
            </a:prstGeom>
            <a:noFill/>
          </p:spPr>
          <p:txBody>
            <a:bodyPr wrap="square" rtlCol="0">
              <a:spAutoFit/>
            </a:bodyPr>
            <a:lstStyle/>
            <a:p>
              <a:r>
                <a:rPr lang="en-US" sz="1400" dirty="0">
                  <a:solidFill>
                    <a:srgbClr val="000066"/>
                  </a:solidFill>
                </a:rPr>
                <a:t>Condition of vehicles, machinery and equipment tracked, early detection, over the air fixes</a:t>
              </a:r>
            </a:p>
          </p:txBody>
        </p:sp>
        <p:sp>
          <p:nvSpPr>
            <p:cNvPr id="30" name="CuadroTexto 29"/>
            <p:cNvSpPr txBox="1"/>
            <p:nvPr/>
          </p:nvSpPr>
          <p:spPr>
            <a:xfrm>
              <a:off x="9332075" y="2286637"/>
              <a:ext cx="2743247" cy="523288"/>
            </a:xfrm>
            <a:prstGeom prst="rect">
              <a:avLst/>
            </a:prstGeom>
            <a:noFill/>
          </p:spPr>
          <p:txBody>
            <a:bodyPr wrap="square" rtlCol="0">
              <a:spAutoFit/>
            </a:bodyPr>
            <a:lstStyle/>
            <a:p>
              <a:r>
                <a:rPr lang="en-US" sz="1400" dirty="0">
                  <a:solidFill>
                    <a:srgbClr val="000066"/>
                  </a:solidFill>
                </a:rPr>
                <a:t>Improve prevention, reduction of loss</a:t>
              </a:r>
            </a:p>
          </p:txBody>
        </p:sp>
      </p:grpSp>
      <p:grpSp>
        <p:nvGrpSpPr>
          <p:cNvPr id="15" name="Grupo 14"/>
          <p:cNvGrpSpPr/>
          <p:nvPr/>
        </p:nvGrpSpPr>
        <p:grpSpPr>
          <a:xfrm>
            <a:off x="6073672" y="3401169"/>
            <a:ext cx="6000077" cy="738664"/>
            <a:chOff x="6074463" y="3172566"/>
            <a:chExt cx="6000859" cy="738761"/>
          </a:xfrm>
        </p:grpSpPr>
        <p:sp>
          <p:nvSpPr>
            <p:cNvPr id="31" name="CuadroTexto 30"/>
            <p:cNvSpPr txBox="1"/>
            <p:nvPr/>
          </p:nvSpPr>
          <p:spPr>
            <a:xfrm>
              <a:off x="6074463" y="3172566"/>
              <a:ext cx="2743247" cy="738761"/>
            </a:xfrm>
            <a:prstGeom prst="rect">
              <a:avLst/>
            </a:prstGeom>
            <a:noFill/>
          </p:spPr>
          <p:txBody>
            <a:bodyPr wrap="square" rtlCol="0">
              <a:spAutoFit/>
            </a:bodyPr>
            <a:lstStyle/>
            <a:p>
              <a:r>
                <a:rPr lang="en-US" sz="1400" dirty="0">
                  <a:solidFill>
                    <a:srgbClr val="000066"/>
                  </a:solidFill>
                </a:rPr>
                <a:t>Monitoring result in assessment of quality issues and exposure</a:t>
              </a:r>
            </a:p>
          </p:txBody>
        </p:sp>
        <p:sp>
          <p:nvSpPr>
            <p:cNvPr id="44" name="CuadroTexto 43"/>
            <p:cNvSpPr txBox="1"/>
            <p:nvPr/>
          </p:nvSpPr>
          <p:spPr>
            <a:xfrm>
              <a:off x="9332075" y="3388010"/>
              <a:ext cx="2743247" cy="307817"/>
            </a:xfrm>
            <a:prstGeom prst="rect">
              <a:avLst/>
            </a:prstGeom>
            <a:noFill/>
          </p:spPr>
          <p:txBody>
            <a:bodyPr wrap="square" rtlCol="0">
              <a:spAutoFit/>
            </a:bodyPr>
            <a:lstStyle/>
            <a:p>
              <a:r>
                <a:rPr lang="en-US" sz="1400" dirty="0">
                  <a:solidFill>
                    <a:srgbClr val="000066"/>
                  </a:solidFill>
                </a:rPr>
                <a:t>Enhanced pricing</a:t>
              </a:r>
            </a:p>
          </p:txBody>
        </p:sp>
      </p:grpSp>
      <p:grpSp>
        <p:nvGrpSpPr>
          <p:cNvPr id="54" name="Grupo 53"/>
          <p:cNvGrpSpPr/>
          <p:nvPr/>
        </p:nvGrpSpPr>
        <p:grpSpPr>
          <a:xfrm>
            <a:off x="6073672" y="4330786"/>
            <a:ext cx="6000077" cy="523220"/>
            <a:chOff x="6074463" y="3976774"/>
            <a:chExt cx="6000859" cy="523288"/>
          </a:xfrm>
        </p:grpSpPr>
        <p:sp>
          <p:nvSpPr>
            <p:cNvPr id="45" name="CuadroTexto 44"/>
            <p:cNvSpPr txBox="1"/>
            <p:nvPr/>
          </p:nvSpPr>
          <p:spPr>
            <a:xfrm>
              <a:off x="6074463" y="3976774"/>
              <a:ext cx="2743247" cy="523288"/>
            </a:xfrm>
            <a:prstGeom prst="rect">
              <a:avLst/>
            </a:prstGeom>
            <a:noFill/>
          </p:spPr>
          <p:txBody>
            <a:bodyPr wrap="square" rtlCol="0">
              <a:spAutoFit/>
            </a:bodyPr>
            <a:lstStyle/>
            <a:p>
              <a:r>
                <a:rPr lang="en-US" sz="1400" dirty="0">
                  <a:solidFill>
                    <a:srgbClr val="000066"/>
                  </a:solidFill>
                </a:rPr>
                <a:t>Real time contractors equipment monitoring</a:t>
              </a:r>
            </a:p>
          </p:txBody>
        </p:sp>
        <p:sp>
          <p:nvSpPr>
            <p:cNvPr id="46" name="CuadroTexto 45"/>
            <p:cNvSpPr txBox="1"/>
            <p:nvPr/>
          </p:nvSpPr>
          <p:spPr>
            <a:xfrm>
              <a:off x="9332075" y="3976774"/>
              <a:ext cx="2743247" cy="523288"/>
            </a:xfrm>
            <a:prstGeom prst="rect">
              <a:avLst/>
            </a:prstGeom>
            <a:noFill/>
          </p:spPr>
          <p:txBody>
            <a:bodyPr wrap="square" rtlCol="0">
              <a:spAutoFit/>
            </a:bodyPr>
            <a:lstStyle/>
            <a:p>
              <a:r>
                <a:rPr lang="en-US" sz="1400" dirty="0">
                  <a:solidFill>
                    <a:srgbClr val="000066"/>
                  </a:solidFill>
                </a:rPr>
                <a:t>Effective underwriting and pricing of equipment risk</a:t>
              </a:r>
            </a:p>
          </p:txBody>
        </p:sp>
      </p:grpSp>
      <p:grpSp>
        <p:nvGrpSpPr>
          <p:cNvPr id="16" name="Grupo 15"/>
          <p:cNvGrpSpPr/>
          <p:nvPr/>
        </p:nvGrpSpPr>
        <p:grpSpPr>
          <a:xfrm>
            <a:off x="6073672" y="5112502"/>
            <a:ext cx="6000077" cy="738664"/>
            <a:chOff x="6074463" y="4924462"/>
            <a:chExt cx="6000859" cy="738761"/>
          </a:xfrm>
        </p:grpSpPr>
        <p:sp>
          <p:nvSpPr>
            <p:cNvPr id="47" name="CuadroTexto 46"/>
            <p:cNvSpPr txBox="1"/>
            <p:nvPr/>
          </p:nvSpPr>
          <p:spPr>
            <a:xfrm>
              <a:off x="6074463" y="4924462"/>
              <a:ext cx="2743247" cy="738761"/>
            </a:xfrm>
            <a:prstGeom prst="rect">
              <a:avLst/>
            </a:prstGeom>
            <a:noFill/>
          </p:spPr>
          <p:txBody>
            <a:bodyPr wrap="square" rtlCol="0">
              <a:spAutoFit/>
            </a:bodyPr>
            <a:lstStyle/>
            <a:p>
              <a:r>
                <a:rPr lang="en-US" sz="1400" dirty="0">
                  <a:solidFill>
                    <a:srgbClr val="000066"/>
                  </a:solidFill>
                </a:rPr>
                <a:t>On food real time monitoring temperature, moisture, light exposure, hand off</a:t>
              </a:r>
            </a:p>
          </p:txBody>
        </p:sp>
        <p:sp>
          <p:nvSpPr>
            <p:cNvPr id="49" name="CuadroTexto 48"/>
            <p:cNvSpPr txBox="1"/>
            <p:nvPr/>
          </p:nvSpPr>
          <p:spPr>
            <a:xfrm>
              <a:off x="9332075" y="5032184"/>
              <a:ext cx="2743247" cy="523288"/>
            </a:xfrm>
            <a:prstGeom prst="rect">
              <a:avLst/>
            </a:prstGeom>
            <a:noFill/>
          </p:spPr>
          <p:txBody>
            <a:bodyPr wrap="square" rtlCol="0">
              <a:spAutoFit/>
            </a:bodyPr>
            <a:lstStyle/>
            <a:p>
              <a:r>
                <a:rPr lang="en-US" sz="1400" dirty="0">
                  <a:solidFill>
                    <a:srgbClr val="000066"/>
                  </a:solidFill>
                </a:rPr>
                <a:t>Prevention and accurate assessment of potential claims</a:t>
              </a:r>
            </a:p>
          </p:txBody>
        </p:sp>
      </p:grpSp>
      <p:sp>
        <p:nvSpPr>
          <p:cNvPr id="52" name="CuadroTexto 51"/>
          <p:cNvSpPr txBox="1"/>
          <p:nvPr/>
        </p:nvSpPr>
        <p:spPr>
          <a:xfrm>
            <a:off x="6073673" y="949571"/>
            <a:ext cx="2742889" cy="338554"/>
          </a:xfrm>
          <a:prstGeom prst="rect">
            <a:avLst/>
          </a:prstGeom>
          <a:noFill/>
        </p:spPr>
        <p:txBody>
          <a:bodyPr wrap="square" rtlCol="0">
            <a:spAutoFit/>
          </a:bodyPr>
          <a:lstStyle/>
          <a:p>
            <a:r>
              <a:rPr lang="en-US" sz="1600" b="1" dirty="0">
                <a:solidFill>
                  <a:srgbClr val="000066"/>
                </a:solidFill>
              </a:rPr>
              <a:t>By sensing:</a:t>
            </a:r>
          </a:p>
        </p:txBody>
      </p:sp>
      <p:sp>
        <p:nvSpPr>
          <p:cNvPr id="53" name="CuadroTexto 52"/>
          <p:cNvSpPr txBox="1"/>
          <p:nvPr/>
        </p:nvSpPr>
        <p:spPr>
          <a:xfrm>
            <a:off x="9038897" y="949571"/>
            <a:ext cx="2742889" cy="338554"/>
          </a:xfrm>
          <a:prstGeom prst="rect">
            <a:avLst/>
          </a:prstGeom>
          <a:noFill/>
        </p:spPr>
        <p:txBody>
          <a:bodyPr wrap="square" rtlCol="0">
            <a:spAutoFit/>
          </a:bodyPr>
          <a:lstStyle/>
          <a:p>
            <a:r>
              <a:rPr lang="en-US" sz="1600" b="1" dirty="0">
                <a:solidFill>
                  <a:srgbClr val="000066"/>
                </a:solidFill>
              </a:rPr>
              <a:t>Impact on Insurance:</a:t>
            </a:r>
          </a:p>
        </p:txBody>
      </p:sp>
      <p:cxnSp>
        <p:nvCxnSpPr>
          <p:cNvPr id="57" name="Straight Connector 100"/>
          <p:cNvCxnSpPr/>
          <p:nvPr/>
        </p:nvCxnSpPr>
        <p:spPr>
          <a:xfrm flipV="1">
            <a:off x="6073671" y="4181333"/>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 name="Straight Connector 100"/>
          <p:cNvCxnSpPr/>
          <p:nvPr/>
        </p:nvCxnSpPr>
        <p:spPr>
          <a:xfrm flipV="1">
            <a:off x="6073671" y="5003387"/>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 name="Straight Connector 100"/>
          <p:cNvCxnSpPr/>
          <p:nvPr/>
        </p:nvCxnSpPr>
        <p:spPr>
          <a:xfrm flipV="1">
            <a:off x="6073671" y="3359280"/>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100"/>
          <p:cNvCxnSpPr/>
          <p:nvPr/>
        </p:nvCxnSpPr>
        <p:spPr>
          <a:xfrm flipV="1">
            <a:off x="6073671" y="2389037"/>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bwMode="auto">
          <a:xfrm>
            <a:off x="355073" y="4428281"/>
            <a:ext cx="879316" cy="1651748"/>
          </a:xfrm>
          <a:prstGeom prst="rect">
            <a:avLst/>
          </a:prstGeom>
          <a:solidFill>
            <a:srgbClr val="FFFFFF">
              <a:alpha val="79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50" name="Rectangle 49"/>
          <p:cNvSpPr/>
          <p:nvPr/>
        </p:nvSpPr>
        <p:spPr bwMode="auto">
          <a:xfrm>
            <a:off x="335361" y="1357919"/>
            <a:ext cx="879316" cy="2359115"/>
          </a:xfrm>
          <a:prstGeom prst="rect">
            <a:avLst/>
          </a:prstGeom>
          <a:solidFill>
            <a:srgbClr val="FFFFFF">
              <a:alpha val="79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48" name="Freeform 11">
            <a:hlinkClick r:id="rId7" action="ppaction://hlinksldjump"/>
          </p:cNvPr>
          <p:cNvSpPr>
            <a:spLocks noEditPoints="1"/>
          </p:cNvSpPr>
          <p:nvPr/>
        </p:nvSpPr>
        <p:spPr bwMode="auto">
          <a:xfrm rot="21053497">
            <a:off x="258151" y="3570158"/>
            <a:ext cx="1457724" cy="1178279"/>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rgbClr val="EA635C"/>
          </a:solidFill>
          <a:ln>
            <a:noFill/>
          </a:ln>
        </p:spPr>
        <p:txBody>
          <a:bodyPr vert="horz" wrap="square" lIns="91428" tIns="45715" rIns="91428" bIns="45715" numCol="1" anchor="t" anchorCtr="0" compatLnSpc="1">
            <a:prstTxWarp prst="textNoShape">
              <a:avLst/>
            </a:prstTxWarp>
          </a:bodyPr>
          <a:lstStyle/>
          <a:p>
            <a:endParaRPr lang="en-US" sz="1400" dirty="0">
              <a:solidFill>
                <a:srgbClr val="000066"/>
              </a:solidFill>
            </a:endParaRPr>
          </a:p>
        </p:txBody>
      </p:sp>
      <p:pic>
        <p:nvPicPr>
          <p:cNvPr id="7" name="Picture 6"/>
          <p:cNvPicPr>
            <a:picLocks noChangeAspect="1"/>
          </p:cNvPicPr>
          <p:nvPr/>
        </p:nvPicPr>
        <p:blipFill>
          <a:blip r:embed="rId8"/>
          <a:stretch>
            <a:fillRect/>
          </a:stretch>
        </p:blipFill>
        <p:spPr>
          <a:xfrm>
            <a:off x="3957125" y="1112137"/>
            <a:ext cx="1894212" cy="2289032"/>
          </a:xfrm>
          <a:prstGeom prst="rect">
            <a:avLst/>
          </a:prstGeom>
        </p:spPr>
      </p:pic>
      <p:pic>
        <p:nvPicPr>
          <p:cNvPr id="19" name="Picture 18"/>
          <p:cNvPicPr>
            <a:picLocks noChangeAspect="1"/>
          </p:cNvPicPr>
          <p:nvPr/>
        </p:nvPicPr>
        <p:blipFill>
          <a:blip r:embed="rId9"/>
          <a:stretch>
            <a:fillRect/>
          </a:stretch>
        </p:blipFill>
        <p:spPr>
          <a:xfrm>
            <a:off x="3957124" y="3776773"/>
            <a:ext cx="1888253" cy="2340527"/>
          </a:xfrm>
          <a:prstGeom prst="rect">
            <a:avLst/>
          </a:prstGeom>
        </p:spPr>
      </p:pic>
      <p:sp>
        <p:nvSpPr>
          <p:cNvPr id="51" name="Rectangle 50"/>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129792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8780"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examples- General Liability</a:t>
            </a:r>
          </a:p>
        </p:txBody>
      </p:sp>
      <p:sp>
        <p:nvSpPr>
          <p:cNvPr id="9" name="TextBox 8"/>
          <p:cNvSpPr txBox="1">
            <a:spLocks noChangeAspect="1"/>
          </p:cNvSpPr>
          <p:nvPr/>
        </p:nvSpPr>
        <p:spPr>
          <a:xfrm>
            <a:off x="355073" y="2110368"/>
            <a:ext cx="879316" cy="865787"/>
          </a:xfrm>
          <a:prstGeom prst="ellipse">
            <a:avLst/>
          </a:prstGeom>
          <a:solidFill>
            <a:srgbClr val="92D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Aviation</a:t>
            </a:r>
          </a:p>
        </p:txBody>
      </p:sp>
      <p:sp>
        <p:nvSpPr>
          <p:cNvPr id="10" name="TextBox 9"/>
          <p:cNvSpPr txBox="1">
            <a:spLocks noChangeAspect="1"/>
          </p:cNvSpPr>
          <p:nvPr/>
        </p:nvSpPr>
        <p:spPr>
          <a:xfrm>
            <a:off x="355073" y="2886337"/>
            <a:ext cx="879316" cy="865787"/>
          </a:xfrm>
          <a:prstGeom prst="ellipse">
            <a:avLst/>
          </a:prstGeom>
          <a:solidFill>
            <a:srgbClr val="00B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s-ES" sz="1400" dirty="0" err="1">
                <a:solidFill>
                  <a:srgbClr val="FFFFFF"/>
                </a:solidFill>
              </a:rPr>
              <a:t>Property</a:t>
            </a:r>
            <a:endParaRPr lang="en-GB" sz="1400" dirty="0">
              <a:solidFill>
                <a:srgbClr val="FFFFFF"/>
              </a:solidFill>
            </a:endParaRPr>
          </a:p>
        </p:txBody>
      </p:sp>
      <p:sp>
        <p:nvSpPr>
          <p:cNvPr id="11" name="TextBox 12"/>
          <p:cNvSpPr txBox="1">
            <a:spLocks noChangeAspect="1"/>
          </p:cNvSpPr>
          <p:nvPr/>
        </p:nvSpPr>
        <p:spPr>
          <a:xfrm>
            <a:off x="355073" y="3662305"/>
            <a:ext cx="879316" cy="865787"/>
          </a:xfrm>
          <a:prstGeom prst="ellipse">
            <a:avLst/>
          </a:prstGeom>
          <a:solidFill>
            <a:srgbClr val="00B0F0"/>
          </a:solidFill>
          <a:ln w="9525">
            <a:noFill/>
            <a:prstDash val="dash"/>
          </a:ln>
        </p:spPr>
        <p:txBody>
          <a:bodyPr wrap="square" lIns="0" tIns="0" rIns="0" bIns="0" rtlCol="0" anchor="ctr" anchorCtr="0">
            <a:norm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US" sz="1600" dirty="0" err="1">
                <a:solidFill>
                  <a:srgbClr val="FFFFFF"/>
                </a:solidFill>
              </a:rPr>
              <a:t>Liabi-lity</a:t>
            </a:r>
            <a:endParaRPr lang="ru-RU" sz="1600" dirty="0">
              <a:solidFill>
                <a:srgbClr val="FFFFFF"/>
              </a:solidFill>
            </a:endParaRPr>
          </a:p>
        </p:txBody>
      </p:sp>
      <p:sp>
        <p:nvSpPr>
          <p:cNvPr id="12" name="TextBox 13"/>
          <p:cNvSpPr txBox="1">
            <a:spLocks noChangeAspect="1"/>
          </p:cNvSpPr>
          <p:nvPr/>
        </p:nvSpPr>
        <p:spPr>
          <a:xfrm>
            <a:off x="355073" y="4438275"/>
            <a:ext cx="879316" cy="865787"/>
          </a:xfrm>
          <a:prstGeom prst="ellipse">
            <a:avLst/>
          </a:prstGeom>
          <a:solidFill>
            <a:srgbClr val="0070C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Auto</a:t>
            </a:r>
          </a:p>
        </p:txBody>
      </p:sp>
      <p:sp>
        <p:nvSpPr>
          <p:cNvPr id="13" name="TextBox 14"/>
          <p:cNvSpPr txBox="1">
            <a:spLocks noChangeAspect="1"/>
          </p:cNvSpPr>
          <p:nvPr/>
        </p:nvSpPr>
        <p:spPr>
          <a:xfrm>
            <a:off x="355073" y="5214241"/>
            <a:ext cx="879316" cy="865787"/>
          </a:xfrm>
          <a:prstGeom prst="ellipse">
            <a:avLst/>
          </a:prstGeom>
          <a:solidFill>
            <a:srgbClr val="7030A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MY" sz="1400" dirty="0">
                <a:solidFill>
                  <a:srgbClr val="FFFFFF"/>
                </a:solidFill>
              </a:rPr>
              <a:t>Workers </a:t>
            </a:r>
          </a:p>
          <a:p>
            <a:pPr algn="ctr"/>
            <a:r>
              <a:rPr lang="en-MY" sz="1400" dirty="0">
                <a:solidFill>
                  <a:srgbClr val="FFFFFF"/>
                </a:solidFill>
              </a:rPr>
              <a:t>Comp</a:t>
            </a:r>
            <a:endParaRPr lang="ru-RU" sz="1400" dirty="0">
              <a:solidFill>
                <a:srgbClr val="FFFFFF"/>
              </a:solidFill>
            </a:endParaRP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More accurate picture of exposures, risks and hazards</a:t>
            </a:r>
          </a:p>
        </p:txBody>
      </p:sp>
      <p:sp>
        <p:nvSpPr>
          <p:cNvPr id="35" name="TextBox 8"/>
          <p:cNvSpPr txBox="1">
            <a:spLocks noChangeAspect="1"/>
          </p:cNvSpPr>
          <p:nvPr/>
        </p:nvSpPr>
        <p:spPr>
          <a:xfrm>
            <a:off x="355073" y="1334399"/>
            <a:ext cx="879316" cy="865787"/>
          </a:xfrm>
          <a:prstGeom prst="ellipse">
            <a:avLst/>
          </a:prstGeom>
          <a:solidFill>
            <a:srgbClr val="E0E27C"/>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Marine</a:t>
            </a:r>
          </a:p>
        </p:txBody>
      </p:sp>
      <p:sp>
        <p:nvSpPr>
          <p:cNvPr id="38" name="CuadroTexto 37"/>
          <p:cNvSpPr txBox="1"/>
          <p:nvPr/>
        </p:nvSpPr>
        <p:spPr>
          <a:xfrm>
            <a:off x="1323611" y="2950545"/>
            <a:ext cx="1824538"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Buildings</a:t>
            </a:r>
          </a:p>
          <a:p>
            <a:pPr marL="342846" indent="-342846">
              <a:buFont typeface="Arial" panose="020B0604020202020204" pitchFamily="34" charset="0"/>
              <a:buChar char="•"/>
            </a:pPr>
            <a:r>
              <a:rPr lang="en-US" sz="1200" dirty="0">
                <a:solidFill>
                  <a:srgbClr val="A89F96"/>
                </a:solidFill>
              </a:rPr>
              <a:t>Oil and gas</a:t>
            </a:r>
          </a:p>
          <a:p>
            <a:pPr marL="342846" indent="-342846">
              <a:buFont typeface="Arial" panose="020B0604020202020204" pitchFamily="34" charset="0"/>
              <a:buChar char="•"/>
            </a:pPr>
            <a:r>
              <a:rPr lang="en-US" sz="1200" dirty="0">
                <a:solidFill>
                  <a:srgbClr val="A89F96"/>
                </a:solidFill>
              </a:rPr>
              <a:t>Ground (sinkhole)</a:t>
            </a:r>
          </a:p>
        </p:txBody>
      </p:sp>
      <p:sp>
        <p:nvSpPr>
          <p:cNvPr id="39" name="CuadroTexto 38"/>
          <p:cNvSpPr txBox="1"/>
          <p:nvPr/>
        </p:nvSpPr>
        <p:spPr>
          <a:xfrm>
            <a:off x="1323612" y="4511819"/>
            <a:ext cx="3961401"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Recording behavioral data</a:t>
            </a:r>
          </a:p>
          <a:p>
            <a:pPr marL="342846" indent="-342846">
              <a:buFont typeface="Arial" panose="020B0604020202020204" pitchFamily="34" charset="0"/>
              <a:buChar char="•"/>
            </a:pPr>
            <a:r>
              <a:rPr lang="en-US" sz="1200" dirty="0">
                <a:solidFill>
                  <a:srgbClr val="A89F96"/>
                </a:solidFill>
              </a:rPr>
              <a:t>Driverless vehicles</a:t>
            </a:r>
          </a:p>
          <a:p>
            <a:pPr marL="342846" indent="-342846">
              <a:buFont typeface="Arial" panose="020B0604020202020204" pitchFamily="34" charset="0"/>
              <a:buChar char="•"/>
            </a:pPr>
            <a:r>
              <a:rPr lang="en-US" sz="1200" dirty="0">
                <a:solidFill>
                  <a:srgbClr val="A89F96"/>
                </a:solidFill>
              </a:rPr>
              <a:t>Car diagnosis</a:t>
            </a:r>
          </a:p>
        </p:txBody>
      </p:sp>
      <p:sp>
        <p:nvSpPr>
          <p:cNvPr id="40" name="CuadroTexto 39"/>
          <p:cNvSpPr txBox="1"/>
          <p:nvPr/>
        </p:nvSpPr>
        <p:spPr>
          <a:xfrm>
            <a:off x="1323611" y="5289175"/>
            <a:ext cx="3952268"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Smart equipment</a:t>
            </a:r>
          </a:p>
          <a:p>
            <a:pPr marL="342846" indent="-342846">
              <a:buFont typeface="Arial" panose="020B0604020202020204" pitchFamily="34" charset="0"/>
              <a:buChar char="•"/>
            </a:pPr>
            <a:r>
              <a:rPr lang="en-US" sz="1200" dirty="0" err="1">
                <a:solidFill>
                  <a:srgbClr val="A89F96"/>
                </a:solidFill>
              </a:rPr>
              <a:t>Wearables</a:t>
            </a:r>
            <a:endParaRPr lang="en-US" sz="1200" dirty="0">
              <a:solidFill>
                <a:srgbClr val="A89F96"/>
              </a:solidFill>
            </a:endParaRPr>
          </a:p>
          <a:p>
            <a:pPr marL="342846" indent="-342846">
              <a:buFont typeface="Arial" panose="020B0604020202020204" pitchFamily="34" charset="0"/>
              <a:buChar char="•"/>
            </a:pPr>
            <a:r>
              <a:rPr lang="en-US" sz="1200" dirty="0">
                <a:solidFill>
                  <a:srgbClr val="A89F96"/>
                </a:solidFill>
              </a:rPr>
              <a:t>In vehicle telematics</a:t>
            </a:r>
          </a:p>
        </p:txBody>
      </p:sp>
      <p:sp>
        <p:nvSpPr>
          <p:cNvPr id="41" name="CuadroTexto 40"/>
          <p:cNvSpPr txBox="1"/>
          <p:nvPr/>
        </p:nvSpPr>
        <p:spPr>
          <a:xfrm>
            <a:off x="1323611" y="3729587"/>
            <a:ext cx="2074607" cy="738664"/>
          </a:xfrm>
          <a:prstGeom prst="rect">
            <a:avLst/>
          </a:prstGeom>
          <a:noFill/>
        </p:spPr>
        <p:txBody>
          <a:bodyPr wrap="none" rtlCol="0">
            <a:spAutoFit/>
          </a:bodyPr>
          <a:lstStyle>
            <a:defPPr>
              <a:defRPr lang="es-ES"/>
            </a:defPPr>
            <a:lvl1pPr marL="342900" indent="-342900">
              <a:buFont typeface="Arial" panose="020B0604020202020204" pitchFamily="34" charset="0"/>
              <a:buChar char="•"/>
              <a:defRPr sz="1400"/>
            </a:lvl1pPr>
          </a:lstStyle>
          <a:p>
            <a:r>
              <a:rPr lang="en-US" dirty="0">
                <a:solidFill>
                  <a:srgbClr val="000066"/>
                </a:solidFill>
              </a:rPr>
              <a:t>Slip and fall claims</a:t>
            </a:r>
          </a:p>
          <a:p>
            <a:r>
              <a:rPr lang="en-US" dirty="0">
                <a:solidFill>
                  <a:srgbClr val="000066"/>
                </a:solidFill>
              </a:rPr>
              <a:t>Product recalls</a:t>
            </a:r>
          </a:p>
          <a:p>
            <a:r>
              <a:rPr lang="en-US" dirty="0">
                <a:solidFill>
                  <a:srgbClr val="000066"/>
                </a:solidFill>
              </a:rPr>
              <a:t>Food recall claims</a:t>
            </a:r>
          </a:p>
        </p:txBody>
      </p:sp>
      <p:sp>
        <p:nvSpPr>
          <p:cNvPr id="42" name="CuadroTexto 41"/>
          <p:cNvSpPr txBox="1"/>
          <p:nvPr/>
        </p:nvSpPr>
        <p:spPr>
          <a:xfrm>
            <a:off x="1323611" y="1398010"/>
            <a:ext cx="2119215" cy="646331"/>
          </a:xfrm>
          <a:prstGeom prst="rect">
            <a:avLst/>
          </a:prstGeom>
          <a:noFill/>
        </p:spPr>
        <p:txBody>
          <a:bodyPr wrap="square" rtlCol="0">
            <a:spAutoFit/>
          </a:bodyPr>
          <a:lstStyle>
            <a:defPPr>
              <a:defRPr lang="es-ES"/>
            </a:defPPr>
            <a:lvl1pPr marL="342900" indent="-342900">
              <a:buFont typeface="Arial" panose="020B0604020202020204" pitchFamily="34" charset="0"/>
              <a:buChar char="•"/>
              <a:defRPr sz="1200">
                <a:solidFill>
                  <a:srgbClr val="A89F96"/>
                </a:solidFill>
              </a:defRPr>
            </a:lvl1pPr>
          </a:lstStyle>
          <a:p>
            <a:r>
              <a:rPr lang="en-US" dirty="0"/>
              <a:t>RFID sensors</a:t>
            </a:r>
          </a:p>
          <a:p>
            <a:r>
              <a:rPr lang="en-US" dirty="0"/>
              <a:t>Assess inventory value</a:t>
            </a:r>
          </a:p>
          <a:p>
            <a:r>
              <a:rPr lang="en-US" dirty="0"/>
              <a:t>Anti-counterfeiting</a:t>
            </a:r>
          </a:p>
        </p:txBody>
      </p:sp>
      <p:sp>
        <p:nvSpPr>
          <p:cNvPr id="43" name="CuadroTexto 42"/>
          <p:cNvSpPr txBox="1"/>
          <p:nvPr/>
        </p:nvSpPr>
        <p:spPr>
          <a:xfrm>
            <a:off x="1323611" y="2211495"/>
            <a:ext cx="4214816" cy="646331"/>
          </a:xfrm>
          <a:prstGeom prst="rect">
            <a:avLst/>
          </a:prstGeom>
          <a:noFill/>
        </p:spPr>
        <p:txBody>
          <a:bodyPr wrap="square" rtlCol="0">
            <a:spAutoFit/>
          </a:bodyPr>
          <a:lstStyle/>
          <a:p>
            <a:pPr marL="342846" indent="-342846">
              <a:buFont typeface="Arial" panose="020B0604020202020204" pitchFamily="34" charset="0"/>
              <a:buChar char="•"/>
            </a:pPr>
            <a:r>
              <a:rPr lang="en-US" sz="1200" dirty="0">
                <a:solidFill>
                  <a:srgbClr val="A89F96"/>
                </a:solidFill>
              </a:rPr>
              <a:t>Health monitoring engines</a:t>
            </a:r>
          </a:p>
          <a:p>
            <a:pPr marL="342846" indent="-342846">
              <a:buFont typeface="Arial" panose="020B0604020202020204" pitchFamily="34" charset="0"/>
              <a:buChar char="•"/>
            </a:pPr>
            <a:r>
              <a:rPr lang="en-US" sz="1200" dirty="0">
                <a:solidFill>
                  <a:srgbClr val="A89F96"/>
                </a:solidFill>
              </a:rPr>
              <a:t>Smart baggage</a:t>
            </a:r>
          </a:p>
          <a:p>
            <a:pPr marL="342846" indent="-342846">
              <a:buFont typeface="Arial" panose="020B0604020202020204" pitchFamily="34" charset="0"/>
              <a:buChar char="•"/>
            </a:pPr>
            <a:r>
              <a:rPr lang="en-US" sz="1200" dirty="0">
                <a:solidFill>
                  <a:srgbClr val="A89F96"/>
                </a:solidFill>
              </a:rPr>
              <a:t>Operational efficiency: delays?</a:t>
            </a:r>
          </a:p>
        </p:txBody>
      </p:sp>
      <p:sp>
        <p:nvSpPr>
          <p:cNvPr id="5" name="Rectangle 4"/>
          <p:cNvSpPr/>
          <p:nvPr/>
        </p:nvSpPr>
        <p:spPr bwMode="auto">
          <a:xfrm>
            <a:off x="355073" y="4428281"/>
            <a:ext cx="879316" cy="1651748"/>
          </a:xfrm>
          <a:prstGeom prst="rect">
            <a:avLst/>
          </a:prstGeom>
          <a:solidFill>
            <a:srgbClr val="FFFFFF">
              <a:alpha val="79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50" name="Rectangle 49"/>
          <p:cNvSpPr/>
          <p:nvPr/>
        </p:nvSpPr>
        <p:spPr bwMode="auto">
          <a:xfrm>
            <a:off x="335361" y="1357919"/>
            <a:ext cx="879316" cy="2359115"/>
          </a:xfrm>
          <a:prstGeom prst="rect">
            <a:avLst/>
          </a:prstGeom>
          <a:solidFill>
            <a:srgbClr val="FFFFFF">
              <a:alpha val="79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48" name="Freeform 11">
            <a:hlinkClick r:id="rId7" action="ppaction://hlinksldjump"/>
          </p:cNvPr>
          <p:cNvSpPr>
            <a:spLocks noEditPoints="1"/>
          </p:cNvSpPr>
          <p:nvPr/>
        </p:nvSpPr>
        <p:spPr bwMode="auto">
          <a:xfrm rot="21053497">
            <a:off x="258151" y="3570158"/>
            <a:ext cx="1457724" cy="1178279"/>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rgbClr val="EA635C"/>
          </a:solidFill>
          <a:ln>
            <a:noFill/>
          </a:ln>
        </p:spPr>
        <p:txBody>
          <a:bodyPr vert="horz" wrap="square" lIns="91428" tIns="45715" rIns="91428" bIns="45715" numCol="1" anchor="t" anchorCtr="0" compatLnSpc="1">
            <a:prstTxWarp prst="textNoShape">
              <a:avLst/>
            </a:prstTxWarp>
          </a:bodyPr>
          <a:lstStyle/>
          <a:p>
            <a:endParaRPr lang="en-US" sz="1400" dirty="0">
              <a:solidFill>
                <a:srgbClr val="000066"/>
              </a:solidFill>
            </a:endParaRPr>
          </a:p>
        </p:txBody>
      </p:sp>
      <p:pic>
        <p:nvPicPr>
          <p:cNvPr id="3" name="Imagen 2"/>
          <p:cNvPicPr>
            <a:picLocks noChangeAspect="1"/>
          </p:cNvPicPr>
          <p:nvPr/>
        </p:nvPicPr>
        <p:blipFill>
          <a:blip r:embed="rId8"/>
          <a:stretch>
            <a:fillRect/>
          </a:stretch>
        </p:blipFill>
        <p:spPr>
          <a:xfrm>
            <a:off x="4091897" y="1277299"/>
            <a:ext cx="3252243" cy="3827640"/>
          </a:xfrm>
          <a:prstGeom prst="rect">
            <a:avLst/>
          </a:prstGeom>
        </p:spPr>
      </p:pic>
      <p:sp>
        <p:nvSpPr>
          <p:cNvPr id="55" name="CuadroTexto 54"/>
          <p:cNvSpPr txBox="1"/>
          <p:nvPr/>
        </p:nvSpPr>
        <p:spPr>
          <a:xfrm>
            <a:off x="4093054" y="5220525"/>
            <a:ext cx="3251087" cy="954107"/>
          </a:xfrm>
          <a:prstGeom prst="rect">
            <a:avLst/>
          </a:prstGeom>
          <a:noFill/>
        </p:spPr>
        <p:txBody>
          <a:bodyPr wrap="square" rtlCol="0">
            <a:spAutoFit/>
          </a:bodyPr>
          <a:lstStyle/>
          <a:p>
            <a:r>
              <a:rPr lang="en-US" sz="1400" b="1" dirty="0">
                <a:solidFill>
                  <a:srgbClr val="000066"/>
                </a:solidFill>
              </a:rPr>
              <a:t>Cacao commodity trader</a:t>
            </a:r>
            <a:r>
              <a:rPr lang="en-US" sz="1400" dirty="0">
                <a:solidFill>
                  <a:srgbClr val="000066"/>
                </a:solidFill>
              </a:rPr>
              <a:t>: Monitoring warehouse and silo conditions to prevent loss and show-case high standards</a:t>
            </a:r>
          </a:p>
        </p:txBody>
      </p:sp>
      <p:pic>
        <p:nvPicPr>
          <p:cNvPr id="4" name="Imagen 3"/>
          <p:cNvPicPr>
            <a:picLocks noChangeAspect="1"/>
          </p:cNvPicPr>
          <p:nvPr/>
        </p:nvPicPr>
        <p:blipFill>
          <a:blip r:embed="rId9"/>
          <a:stretch>
            <a:fillRect/>
          </a:stretch>
        </p:blipFill>
        <p:spPr>
          <a:xfrm>
            <a:off x="8053299" y="1277299"/>
            <a:ext cx="3272405" cy="3809416"/>
          </a:xfrm>
          <a:prstGeom prst="rect">
            <a:avLst/>
          </a:prstGeom>
        </p:spPr>
      </p:pic>
      <p:sp>
        <p:nvSpPr>
          <p:cNvPr id="56" name="CuadroTexto 55"/>
          <p:cNvSpPr txBox="1"/>
          <p:nvPr/>
        </p:nvSpPr>
        <p:spPr>
          <a:xfrm>
            <a:off x="8050113" y="5220525"/>
            <a:ext cx="3275592" cy="738664"/>
          </a:xfrm>
          <a:prstGeom prst="rect">
            <a:avLst/>
          </a:prstGeom>
          <a:noFill/>
        </p:spPr>
        <p:txBody>
          <a:bodyPr wrap="square" rtlCol="0">
            <a:spAutoFit/>
          </a:bodyPr>
          <a:lstStyle/>
          <a:p>
            <a:r>
              <a:rPr lang="en-US" sz="1400" b="1" dirty="0" err="1">
                <a:solidFill>
                  <a:srgbClr val="000066"/>
                </a:solidFill>
              </a:rPr>
              <a:t>Rawligion</a:t>
            </a:r>
            <a:r>
              <a:rPr lang="en-US" sz="1400" dirty="0">
                <a:solidFill>
                  <a:srgbClr val="000066"/>
                </a:solidFill>
              </a:rPr>
              <a:t>: Using sensors to monitor stock inventory and kitchen preparation conditions</a:t>
            </a:r>
          </a:p>
        </p:txBody>
      </p:sp>
      <p:sp>
        <p:nvSpPr>
          <p:cNvPr id="24" name="Rectangle 23"/>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433603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o 5" hidden="1"/>
          <p:cNvGraphicFramePr>
            <a:graphicFrameLocks noChangeAspect="1"/>
          </p:cNvGraphicFramePr>
          <p:nvPr>
            <p:custDataLst>
              <p:tags r:id="rId2"/>
            </p:custDataLst>
            <p:extLst/>
          </p:nvPr>
        </p:nvGraphicFramePr>
        <p:xfrm>
          <a:off x="1588" y="2035"/>
          <a:ext cx="1587" cy="1587"/>
        </p:xfrm>
        <a:graphic>
          <a:graphicData uri="http://schemas.openxmlformats.org/presentationml/2006/ole">
            <mc:AlternateContent xmlns:mc="http://schemas.openxmlformats.org/markup-compatibility/2006">
              <mc:Choice xmlns:v="urn:schemas-microsoft-com:vml" Requires="v">
                <p:oleObj spid="_x0000_s29804" name="Diapositiva de think-cell" r:id="rId5" imgW="270" imgH="270" progId="TCLayout.ActiveDocument.1">
                  <p:embed/>
                </p:oleObj>
              </mc:Choice>
              <mc:Fallback>
                <p:oleObj name="Diapositiva de think-cell" r:id="rId5" imgW="270" imgH="270" progId="TCLayout.ActiveDocument.1">
                  <p:embed/>
                  <p:pic>
                    <p:nvPicPr>
                      <p:cNvPr id="0" name=""/>
                      <p:cNvPicPr/>
                      <p:nvPr/>
                    </p:nvPicPr>
                    <p:blipFill>
                      <a:blip r:embed="rId6"/>
                      <a:stretch>
                        <a:fillRect/>
                      </a:stretch>
                    </p:blipFill>
                    <p:spPr>
                      <a:xfrm>
                        <a:off x="1588" y="2035"/>
                        <a:ext cx="1587" cy="1587"/>
                      </a:xfrm>
                      <a:prstGeom prst="rect">
                        <a:avLst/>
                      </a:prstGeom>
                    </p:spPr>
                  </p:pic>
                </p:oleObj>
              </mc:Fallback>
            </mc:AlternateContent>
          </a:graphicData>
        </a:graphic>
      </p:graphicFrame>
      <p:sp>
        <p:nvSpPr>
          <p:cNvPr id="2" name="Título 1"/>
          <p:cNvSpPr>
            <a:spLocks noGrp="1"/>
          </p:cNvSpPr>
          <p:nvPr>
            <p:ph type="title"/>
          </p:nvPr>
        </p:nvSpPr>
        <p:spPr/>
        <p:txBody>
          <a:bodyPr/>
          <a:lstStyle/>
          <a:p>
            <a:r>
              <a:rPr lang="en-US" dirty="0"/>
              <a:t>Internet of Things examples- Employers Liability</a:t>
            </a:r>
          </a:p>
        </p:txBody>
      </p:sp>
      <p:sp>
        <p:nvSpPr>
          <p:cNvPr id="9" name="TextBox 8"/>
          <p:cNvSpPr txBox="1">
            <a:spLocks noChangeAspect="1"/>
          </p:cNvSpPr>
          <p:nvPr/>
        </p:nvSpPr>
        <p:spPr>
          <a:xfrm>
            <a:off x="355073" y="2110368"/>
            <a:ext cx="879316" cy="865787"/>
          </a:xfrm>
          <a:prstGeom prst="ellipse">
            <a:avLst/>
          </a:prstGeom>
          <a:solidFill>
            <a:srgbClr val="92D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Aviation</a:t>
            </a:r>
          </a:p>
        </p:txBody>
      </p:sp>
      <p:sp>
        <p:nvSpPr>
          <p:cNvPr id="10" name="TextBox 9"/>
          <p:cNvSpPr txBox="1">
            <a:spLocks noChangeAspect="1"/>
          </p:cNvSpPr>
          <p:nvPr/>
        </p:nvSpPr>
        <p:spPr>
          <a:xfrm>
            <a:off x="355073" y="2886337"/>
            <a:ext cx="879316" cy="865787"/>
          </a:xfrm>
          <a:prstGeom prst="ellipse">
            <a:avLst/>
          </a:prstGeom>
          <a:solidFill>
            <a:srgbClr val="00B05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s-ES" sz="1400" dirty="0" err="1">
                <a:solidFill>
                  <a:srgbClr val="FFFFFF"/>
                </a:solidFill>
              </a:rPr>
              <a:t>Property</a:t>
            </a:r>
            <a:endParaRPr lang="en-GB" sz="1400" dirty="0">
              <a:solidFill>
                <a:srgbClr val="FFFFFF"/>
              </a:solidFill>
            </a:endParaRPr>
          </a:p>
        </p:txBody>
      </p:sp>
      <p:sp>
        <p:nvSpPr>
          <p:cNvPr id="11" name="TextBox 12"/>
          <p:cNvSpPr txBox="1">
            <a:spLocks noChangeAspect="1"/>
          </p:cNvSpPr>
          <p:nvPr/>
        </p:nvSpPr>
        <p:spPr>
          <a:xfrm>
            <a:off x="355073" y="3662305"/>
            <a:ext cx="879316" cy="865787"/>
          </a:xfrm>
          <a:prstGeom prst="ellipse">
            <a:avLst/>
          </a:prstGeom>
          <a:solidFill>
            <a:srgbClr val="00B0F0"/>
          </a:solidFill>
          <a:ln w="9525">
            <a:noFill/>
            <a:prstDash val="dash"/>
          </a:ln>
        </p:spPr>
        <p:txBody>
          <a:bodyPr wrap="square" lIns="0" tIns="0" rIns="0" bIns="0" rtlCol="0" anchor="ctr" anchorCtr="0">
            <a:norm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US" sz="1400" dirty="0" err="1">
                <a:solidFill>
                  <a:srgbClr val="FFFFFF"/>
                </a:solidFill>
              </a:rPr>
              <a:t>Liabi-lity</a:t>
            </a:r>
            <a:endParaRPr lang="ru-RU" sz="1400" dirty="0">
              <a:solidFill>
                <a:srgbClr val="FFFFFF"/>
              </a:solidFill>
            </a:endParaRPr>
          </a:p>
        </p:txBody>
      </p:sp>
      <p:sp>
        <p:nvSpPr>
          <p:cNvPr id="12" name="TextBox 13"/>
          <p:cNvSpPr txBox="1">
            <a:spLocks noChangeAspect="1"/>
          </p:cNvSpPr>
          <p:nvPr/>
        </p:nvSpPr>
        <p:spPr>
          <a:xfrm>
            <a:off x="355073" y="4438275"/>
            <a:ext cx="879316" cy="865787"/>
          </a:xfrm>
          <a:prstGeom prst="ellipse">
            <a:avLst/>
          </a:prstGeom>
          <a:solidFill>
            <a:srgbClr val="0070C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Auto</a:t>
            </a:r>
          </a:p>
        </p:txBody>
      </p:sp>
      <p:sp>
        <p:nvSpPr>
          <p:cNvPr id="13" name="TextBox 14"/>
          <p:cNvSpPr txBox="1">
            <a:spLocks noChangeAspect="1"/>
          </p:cNvSpPr>
          <p:nvPr/>
        </p:nvSpPr>
        <p:spPr>
          <a:xfrm>
            <a:off x="355073" y="5214241"/>
            <a:ext cx="879316" cy="865787"/>
          </a:xfrm>
          <a:prstGeom prst="ellipse">
            <a:avLst/>
          </a:prstGeom>
          <a:solidFill>
            <a:srgbClr val="7030A0"/>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MY" sz="1600" dirty="0">
                <a:solidFill>
                  <a:srgbClr val="FFFFFF"/>
                </a:solidFill>
              </a:rPr>
              <a:t>Workers </a:t>
            </a:r>
          </a:p>
          <a:p>
            <a:pPr algn="ctr"/>
            <a:r>
              <a:rPr lang="en-MY" sz="1600" dirty="0">
                <a:solidFill>
                  <a:srgbClr val="FFFFFF"/>
                </a:solidFill>
              </a:rPr>
              <a:t>Comp</a:t>
            </a:r>
            <a:endParaRPr lang="ru-RU" sz="1600" dirty="0">
              <a:solidFill>
                <a:srgbClr val="FFFFFF"/>
              </a:solidFill>
            </a:endParaRPr>
          </a:p>
        </p:txBody>
      </p:sp>
      <p:sp>
        <p:nvSpPr>
          <p:cNvPr id="36" name="Subtítulo 2"/>
          <p:cNvSpPr>
            <a:spLocks noGrp="1"/>
          </p:cNvSpPr>
          <p:nvPr>
            <p:ph type="subTitle" idx="13"/>
          </p:nvPr>
        </p:nvSpPr>
        <p:spPr>
          <a:xfrm>
            <a:off x="403148" y="690014"/>
            <a:ext cx="10208273" cy="395948"/>
          </a:xfrm>
        </p:spPr>
        <p:txBody>
          <a:bodyPr>
            <a:normAutofit/>
          </a:bodyPr>
          <a:lstStyle/>
          <a:p>
            <a:r>
              <a:rPr lang="en-US" dirty="0"/>
              <a:t>More accurate picture of exposures, risks and hazards</a:t>
            </a:r>
          </a:p>
        </p:txBody>
      </p:sp>
      <p:sp>
        <p:nvSpPr>
          <p:cNvPr id="35" name="TextBox 8"/>
          <p:cNvSpPr txBox="1">
            <a:spLocks noChangeAspect="1"/>
          </p:cNvSpPr>
          <p:nvPr/>
        </p:nvSpPr>
        <p:spPr>
          <a:xfrm>
            <a:off x="355073" y="1334399"/>
            <a:ext cx="879316" cy="865787"/>
          </a:xfrm>
          <a:prstGeom prst="ellipse">
            <a:avLst/>
          </a:prstGeom>
          <a:solidFill>
            <a:srgbClr val="E0E27C"/>
          </a:solidFill>
          <a:ln w="9525">
            <a:noFill/>
            <a:prstDash val="dash"/>
          </a:ln>
        </p:spPr>
        <p:txBody>
          <a:bodyPr wrap="none" lIns="0" tIns="0" rIns="0" bIns="0" rtlCol="0" anchor="ctr" anchorCtr="0">
            <a:noAutofit/>
          </a:bodyPr>
          <a:lst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a:lstStyle>
          <a:p>
            <a:pPr algn="ctr"/>
            <a:r>
              <a:rPr lang="en-GB" sz="1400" dirty="0">
                <a:solidFill>
                  <a:srgbClr val="FFFFFF"/>
                </a:solidFill>
              </a:rPr>
              <a:t>Marine</a:t>
            </a:r>
          </a:p>
        </p:txBody>
      </p:sp>
      <p:sp>
        <p:nvSpPr>
          <p:cNvPr id="38" name="CuadroTexto 37"/>
          <p:cNvSpPr txBox="1"/>
          <p:nvPr/>
        </p:nvSpPr>
        <p:spPr>
          <a:xfrm>
            <a:off x="1323611" y="2950545"/>
            <a:ext cx="1824538"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Buildings</a:t>
            </a:r>
          </a:p>
          <a:p>
            <a:pPr marL="342846" indent="-342846">
              <a:buFont typeface="Arial" panose="020B0604020202020204" pitchFamily="34" charset="0"/>
              <a:buChar char="•"/>
            </a:pPr>
            <a:r>
              <a:rPr lang="en-US" sz="1200" dirty="0">
                <a:solidFill>
                  <a:srgbClr val="A89F96"/>
                </a:solidFill>
              </a:rPr>
              <a:t>Oil and gas</a:t>
            </a:r>
          </a:p>
          <a:p>
            <a:pPr marL="342846" indent="-342846">
              <a:buFont typeface="Arial" panose="020B0604020202020204" pitchFamily="34" charset="0"/>
              <a:buChar char="•"/>
            </a:pPr>
            <a:r>
              <a:rPr lang="en-US" sz="1200" dirty="0">
                <a:solidFill>
                  <a:srgbClr val="A89F96"/>
                </a:solidFill>
              </a:rPr>
              <a:t>Ground (sinkhole)</a:t>
            </a:r>
          </a:p>
        </p:txBody>
      </p:sp>
      <p:sp>
        <p:nvSpPr>
          <p:cNvPr id="39" name="CuadroTexto 38"/>
          <p:cNvSpPr txBox="1"/>
          <p:nvPr/>
        </p:nvSpPr>
        <p:spPr>
          <a:xfrm>
            <a:off x="1323612" y="4511819"/>
            <a:ext cx="3961401" cy="646331"/>
          </a:xfrm>
          <a:prstGeom prst="rect">
            <a:avLst/>
          </a:prstGeom>
          <a:noFill/>
          <a:ln>
            <a:noFill/>
          </a:ln>
        </p:spPr>
        <p:txBody>
          <a:bodyPr wrap="square" rtlCol="0">
            <a:spAutoFit/>
          </a:bodyPr>
          <a:lstStyle/>
          <a:p>
            <a:pPr marL="342846" indent="-342846">
              <a:buFont typeface="Arial" panose="020B0604020202020204" pitchFamily="34" charset="0"/>
              <a:buChar char="•"/>
            </a:pPr>
            <a:r>
              <a:rPr lang="en-US" sz="1200" dirty="0">
                <a:solidFill>
                  <a:srgbClr val="A89F96"/>
                </a:solidFill>
              </a:rPr>
              <a:t>Recording behavioral data</a:t>
            </a:r>
          </a:p>
          <a:p>
            <a:pPr marL="342846" indent="-342846">
              <a:buFont typeface="Arial" panose="020B0604020202020204" pitchFamily="34" charset="0"/>
              <a:buChar char="•"/>
            </a:pPr>
            <a:r>
              <a:rPr lang="en-US" sz="1200" dirty="0">
                <a:solidFill>
                  <a:srgbClr val="A89F96"/>
                </a:solidFill>
              </a:rPr>
              <a:t>Driverless vehicles</a:t>
            </a:r>
          </a:p>
          <a:p>
            <a:pPr marL="342846" indent="-342846">
              <a:buFont typeface="Arial" panose="020B0604020202020204" pitchFamily="34" charset="0"/>
              <a:buChar char="•"/>
            </a:pPr>
            <a:r>
              <a:rPr lang="en-US" sz="1200" dirty="0">
                <a:solidFill>
                  <a:srgbClr val="A89F96"/>
                </a:solidFill>
              </a:rPr>
              <a:t>Car diagnosis</a:t>
            </a:r>
          </a:p>
        </p:txBody>
      </p:sp>
      <p:sp>
        <p:nvSpPr>
          <p:cNvPr id="40" name="CuadroTexto 39"/>
          <p:cNvSpPr txBox="1"/>
          <p:nvPr/>
        </p:nvSpPr>
        <p:spPr>
          <a:xfrm>
            <a:off x="1323611" y="5289175"/>
            <a:ext cx="2215671" cy="738664"/>
          </a:xfrm>
          <a:prstGeom prst="rect">
            <a:avLst/>
          </a:prstGeom>
          <a:noFill/>
        </p:spPr>
        <p:txBody>
          <a:bodyPr wrap="none" rtlCol="0">
            <a:spAutoFit/>
          </a:bodyPr>
          <a:lstStyle>
            <a:defPPr>
              <a:defRPr lang="es-ES"/>
            </a:defPPr>
            <a:lvl1pPr marL="342900" indent="-342900">
              <a:buFont typeface="Arial" panose="020B0604020202020204" pitchFamily="34" charset="0"/>
              <a:buChar char="•"/>
              <a:defRPr sz="1400"/>
            </a:lvl1pPr>
          </a:lstStyle>
          <a:p>
            <a:r>
              <a:rPr lang="en-US" dirty="0">
                <a:solidFill>
                  <a:srgbClr val="000066"/>
                </a:solidFill>
              </a:rPr>
              <a:t>Smart equipment</a:t>
            </a:r>
          </a:p>
          <a:p>
            <a:r>
              <a:rPr lang="en-US" dirty="0" err="1">
                <a:solidFill>
                  <a:srgbClr val="000066"/>
                </a:solidFill>
              </a:rPr>
              <a:t>Wearables</a:t>
            </a:r>
            <a:endParaRPr lang="en-US" dirty="0">
              <a:solidFill>
                <a:srgbClr val="000066"/>
              </a:solidFill>
            </a:endParaRPr>
          </a:p>
          <a:p>
            <a:r>
              <a:rPr lang="en-US" dirty="0">
                <a:solidFill>
                  <a:srgbClr val="000066"/>
                </a:solidFill>
              </a:rPr>
              <a:t>In vehicle telematics</a:t>
            </a:r>
          </a:p>
        </p:txBody>
      </p:sp>
      <p:sp>
        <p:nvSpPr>
          <p:cNvPr id="41" name="CuadroTexto 40"/>
          <p:cNvSpPr txBox="1"/>
          <p:nvPr/>
        </p:nvSpPr>
        <p:spPr>
          <a:xfrm>
            <a:off x="1323611" y="3729587"/>
            <a:ext cx="1859805" cy="646331"/>
          </a:xfrm>
          <a:prstGeom prst="rect">
            <a:avLst/>
          </a:prstGeom>
          <a:noFill/>
        </p:spPr>
        <p:txBody>
          <a:bodyPr wrap="none" rtlCol="0">
            <a:spAutoFit/>
          </a:bodyPr>
          <a:lstStyle/>
          <a:p>
            <a:pPr marL="342846" indent="-342846">
              <a:buFont typeface="Arial" panose="020B0604020202020204" pitchFamily="34" charset="0"/>
              <a:buChar char="•"/>
            </a:pPr>
            <a:r>
              <a:rPr lang="en-US" sz="1200" dirty="0">
                <a:solidFill>
                  <a:srgbClr val="A89F96"/>
                </a:solidFill>
              </a:rPr>
              <a:t>Slip and fall claims</a:t>
            </a:r>
          </a:p>
          <a:p>
            <a:pPr marL="342846" indent="-342846">
              <a:buFont typeface="Arial" panose="020B0604020202020204" pitchFamily="34" charset="0"/>
              <a:buChar char="•"/>
            </a:pPr>
            <a:r>
              <a:rPr lang="en-US" sz="1200" dirty="0">
                <a:solidFill>
                  <a:srgbClr val="A89F96"/>
                </a:solidFill>
              </a:rPr>
              <a:t>Product recalls</a:t>
            </a:r>
          </a:p>
          <a:p>
            <a:pPr marL="342846" indent="-342846">
              <a:buFont typeface="Arial" panose="020B0604020202020204" pitchFamily="34" charset="0"/>
              <a:buChar char="•"/>
            </a:pPr>
            <a:r>
              <a:rPr lang="en-US" sz="1200" dirty="0">
                <a:solidFill>
                  <a:srgbClr val="A89F96"/>
                </a:solidFill>
              </a:rPr>
              <a:t>Food recall claims</a:t>
            </a:r>
          </a:p>
        </p:txBody>
      </p:sp>
      <p:sp>
        <p:nvSpPr>
          <p:cNvPr id="42" name="CuadroTexto 41"/>
          <p:cNvSpPr txBox="1"/>
          <p:nvPr/>
        </p:nvSpPr>
        <p:spPr>
          <a:xfrm>
            <a:off x="1323611" y="1398010"/>
            <a:ext cx="2119215" cy="646331"/>
          </a:xfrm>
          <a:prstGeom prst="rect">
            <a:avLst/>
          </a:prstGeom>
          <a:noFill/>
        </p:spPr>
        <p:txBody>
          <a:bodyPr wrap="square" rtlCol="0">
            <a:spAutoFit/>
          </a:bodyPr>
          <a:lstStyle>
            <a:defPPr>
              <a:defRPr lang="es-ES"/>
            </a:defPPr>
            <a:lvl1pPr marL="342900" indent="-342900">
              <a:buFont typeface="Arial" panose="020B0604020202020204" pitchFamily="34" charset="0"/>
              <a:buChar char="•"/>
              <a:defRPr sz="1200">
                <a:solidFill>
                  <a:srgbClr val="A89F96"/>
                </a:solidFill>
              </a:defRPr>
            </a:lvl1pPr>
          </a:lstStyle>
          <a:p>
            <a:r>
              <a:rPr lang="en-US" dirty="0"/>
              <a:t>RFID sensors</a:t>
            </a:r>
          </a:p>
          <a:p>
            <a:r>
              <a:rPr lang="en-US" dirty="0"/>
              <a:t>Assess inventory value</a:t>
            </a:r>
          </a:p>
          <a:p>
            <a:r>
              <a:rPr lang="en-US" dirty="0"/>
              <a:t>Anti-counterfeiting</a:t>
            </a:r>
          </a:p>
        </p:txBody>
      </p:sp>
      <p:sp>
        <p:nvSpPr>
          <p:cNvPr id="43" name="CuadroTexto 42"/>
          <p:cNvSpPr txBox="1"/>
          <p:nvPr/>
        </p:nvSpPr>
        <p:spPr>
          <a:xfrm>
            <a:off x="1323611" y="2211495"/>
            <a:ext cx="4214816" cy="646331"/>
          </a:xfrm>
          <a:prstGeom prst="rect">
            <a:avLst/>
          </a:prstGeom>
          <a:noFill/>
        </p:spPr>
        <p:txBody>
          <a:bodyPr wrap="square" rtlCol="0">
            <a:spAutoFit/>
          </a:bodyPr>
          <a:lstStyle/>
          <a:p>
            <a:pPr marL="342846" indent="-342846">
              <a:buFont typeface="Arial" panose="020B0604020202020204" pitchFamily="34" charset="0"/>
              <a:buChar char="•"/>
            </a:pPr>
            <a:r>
              <a:rPr lang="en-US" sz="1200" dirty="0">
                <a:solidFill>
                  <a:srgbClr val="A89F96"/>
                </a:solidFill>
              </a:rPr>
              <a:t>Health monitoring engines</a:t>
            </a:r>
          </a:p>
          <a:p>
            <a:pPr marL="342846" indent="-342846">
              <a:buFont typeface="Arial" panose="020B0604020202020204" pitchFamily="34" charset="0"/>
              <a:buChar char="•"/>
            </a:pPr>
            <a:r>
              <a:rPr lang="en-US" sz="1200" dirty="0">
                <a:solidFill>
                  <a:srgbClr val="A89F96"/>
                </a:solidFill>
              </a:rPr>
              <a:t>Smart baggage</a:t>
            </a:r>
          </a:p>
          <a:p>
            <a:pPr marL="342846" indent="-342846">
              <a:buFont typeface="Arial" panose="020B0604020202020204" pitchFamily="34" charset="0"/>
              <a:buChar char="•"/>
            </a:pPr>
            <a:r>
              <a:rPr lang="en-US" sz="1200" dirty="0">
                <a:solidFill>
                  <a:srgbClr val="A89F96"/>
                </a:solidFill>
              </a:rPr>
              <a:t>Operational efficiency: delays?</a:t>
            </a:r>
          </a:p>
        </p:txBody>
      </p:sp>
      <p:grpSp>
        <p:nvGrpSpPr>
          <p:cNvPr id="7" name="Grupo 6"/>
          <p:cNvGrpSpPr/>
          <p:nvPr/>
        </p:nvGrpSpPr>
        <p:grpSpPr>
          <a:xfrm>
            <a:off x="6073672" y="1541722"/>
            <a:ext cx="6000077" cy="523220"/>
            <a:chOff x="6074463" y="1474239"/>
            <a:chExt cx="6000859" cy="523288"/>
          </a:xfrm>
        </p:grpSpPr>
        <p:sp>
          <p:nvSpPr>
            <p:cNvPr id="25" name="CuadroTexto 24"/>
            <p:cNvSpPr txBox="1"/>
            <p:nvPr/>
          </p:nvSpPr>
          <p:spPr>
            <a:xfrm>
              <a:off x="6074463" y="1474239"/>
              <a:ext cx="2743247" cy="523288"/>
            </a:xfrm>
            <a:prstGeom prst="rect">
              <a:avLst/>
            </a:prstGeom>
            <a:noFill/>
          </p:spPr>
          <p:txBody>
            <a:bodyPr wrap="square" rtlCol="0">
              <a:spAutoFit/>
            </a:bodyPr>
            <a:lstStyle/>
            <a:p>
              <a:r>
                <a:rPr lang="en-US" sz="1400" dirty="0">
                  <a:solidFill>
                    <a:srgbClr val="000066"/>
                  </a:solidFill>
                </a:rPr>
                <a:t>Detection of hazard, location, slip and fall, gas levels</a:t>
              </a:r>
            </a:p>
          </p:txBody>
        </p:sp>
        <p:sp>
          <p:nvSpPr>
            <p:cNvPr id="26" name="CuadroTexto 25"/>
            <p:cNvSpPr txBox="1"/>
            <p:nvPr/>
          </p:nvSpPr>
          <p:spPr>
            <a:xfrm>
              <a:off x="9332075" y="1474239"/>
              <a:ext cx="2743247" cy="523288"/>
            </a:xfrm>
            <a:prstGeom prst="rect">
              <a:avLst/>
            </a:prstGeom>
            <a:noFill/>
          </p:spPr>
          <p:txBody>
            <a:bodyPr wrap="square" rtlCol="0">
              <a:spAutoFit/>
            </a:bodyPr>
            <a:lstStyle/>
            <a:p>
              <a:r>
                <a:rPr lang="en-US" sz="1400" dirty="0">
                  <a:solidFill>
                    <a:srgbClr val="000066"/>
                  </a:solidFill>
                </a:rPr>
                <a:t>Prevention, minimize claim frequency and severity</a:t>
              </a:r>
            </a:p>
          </p:txBody>
        </p:sp>
      </p:grpSp>
      <p:grpSp>
        <p:nvGrpSpPr>
          <p:cNvPr id="8" name="Grupo 7"/>
          <p:cNvGrpSpPr/>
          <p:nvPr/>
        </p:nvGrpSpPr>
        <p:grpSpPr>
          <a:xfrm>
            <a:off x="6073672" y="2309920"/>
            <a:ext cx="6000077" cy="738664"/>
            <a:chOff x="6074463" y="2242538"/>
            <a:chExt cx="6000859" cy="738760"/>
          </a:xfrm>
        </p:grpSpPr>
        <p:sp>
          <p:nvSpPr>
            <p:cNvPr id="27" name="CuadroTexto 26"/>
            <p:cNvSpPr txBox="1"/>
            <p:nvPr/>
          </p:nvSpPr>
          <p:spPr>
            <a:xfrm>
              <a:off x="6074463" y="2242538"/>
              <a:ext cx="2743247" cy="738760"/>
            </a:xfrm>
            <a:prstGeom prst="rect">
              <a:avLst/>
            </a:prstGeom>
            <a:noFill/>
          </p:spPr>
          <p:txBody>
            <a:bodyPr wrap="square" rtlCol="0">
              <a:spAutoFit/>
            </a:bodyPr>
            <a:lstStyle/>
            <a:p>
              <a:r>
                <a:rPr lang="en-US" sz="1400" dirty="0">
                  <a:solidFill>
                    <a:srgbClr val="000066"/>
                  </a:solidFill>
                </a:rPr>
                <a:t>Health monitoring to timely track patient evolution and rehabilitation</a:t>
              </a:r>
            </a:p>
          </p:txBody>
        </p:sp>
        <p:sp>
          <p:nvSpPr>
            <p:cNvPr id="30" name="CuadroTexto 29"/>
            <p:cNvSpPr txBox="1"/>
            <p:nvPr/>
          </p:nvSpPr>
          <p:spPr>
            <a:xfrm>
              <a:off x="9332075" y="2457982"/>
              <a:ext cx="2743247" cy="307817"/>
            </a:xfrm>
            <a:prstGeom prst="rect">
              <a:avLst/>
            </a:prstGeom>
            <a:noFill/>
          </p:spPr>
          <p:txBody>
            <a:bodyPr wrap="square" rtlCol="0">
              <a:spAutoFit/>
            </a:bodyPr>
            <a:lstStyle/>
            <a:p>
              <a:r>
                <a:rPr lang="en-US" sz="1400" dirty="0">
                  <a:solidFill>
                    <a:srgbClr val="000066"/>
                  </a:solidFill>
                </a:rPr>
                <a:t>Minimize claim payout</a:t>
              </a:r>
            </a:p>
          </p:txBody>
        </p:sp>
      </p:grpSp>
      <p:grpSp>
        <p:nvGrpSpPr>
          <p:cNvPr id="15" name="Grupo 14"/>
          <p:cNvGrpSpPr/>
          <p:nvPr/>
        </p:nvGrpSpPr>
        <p:grpSpPr>
          <a:xfrm>
            <a:off x="6073672" y="3401243"/>
            <a:ext cx="6000077" cy="523220"/>
            <a:chOff x="6074463" y="3334003"/>
            <a:chExt cx="6000859" cy="523288"/>
          </a:xfrm>
        </p:grpSpPr>
        <p:sp>
          <p:nvSpPr>
            <p:cNvPr id="31" name="CuadroTexto 30"/>
            <p:cNvSpPr txBox="1"/>
            <p:nvPr/>
          </p:nvSpPr>
          <p:spPr>
            <a:xfrm>
              <a:off x="6074463" y="3334003"/>
              <a:ext cx="2743247" cy="523288"/>
            </a:xfrm>
            <a:prstGeom prst="rect">
              <a:avLst/>
            </a:prstGeom>
            <a:noFill/>
          </p:spPr>
          <p:txBody>
            <a:bodyPr wrap="square" rtlCol="0">
              <a:spAutoFit/>
            </a:bodyPr>
            <a:lstStyle/>
            <a:p>
              <a:r>
                <a:rPr lang="en-US" sz="1400" dirty="0">
                  <a:solidFill>
                    <a:srgbClr val="000066"/>
                  </a:solidFill>
                </a:rPr>
                <a:t>In vehicle telematics, driver behavior, detection of fatigue</a:t>
              </a:r>
            </a:p>
          </p:txBody>
        </p:sp>
        <p:sp>
          <p:nvSpPr>
            <p:cNvPr id="44" name="CuadroTexto 43"/>
            <p:cNvSpPr txBox="1"/>
            <p:nvPr/>
          </p:nvSpPr>
          <p:spPr>
            <a:xfrm>
              <a:off x="9332075" y="3334003"/>
              <a:ext cx="2743247" cy="523288"/>
            </a:xfrm>
            <a:prstGeom prst="rect">
              <a:avLst/>
            </a:prstGeom>
            <a:noFill/>
          </p:spPr>
          <p:txBody>
            <a:bodyPr wrap="square" rtlCol="0">
              <a:spAutoFit/>
            </a:bodyPr>
            <a:lstStyle/>
            <a:p>
              <a:r>
                <a:rPr lang="en-US" sz="1400" dirty="0">
                  <a:solidFill>
                    <a:srgbClr val="000066"/>
                  </a:solidFill>
                </a:rPr>
                <a:t>Reduce frequency and severity of claims</a:t>
              </a:r>
            </a:p>
          </p:txBody>
        </p:sp>
      </p:grpSp>
      <p:sp>
        <p:nvSpPr>
          <p:cNvPr id="14" name="Down Arrow 90"/>
          <p:cNvSpPr/>
          <p:nvPr/>
        </p:nvSpPr>
        <p:spPr>
          <a:xfrm>
            <a:off x="4474566" y="4005065"/>
            <a:ext cx="860785" cy="260500"/>
          </a:xfrm>
          <a:prstGeom prst="downArrow">
            <a:avLst/>
          </a:prstGeom>
          <a:solidFill>
            <a:schemeClr val="bg1">
              <a:lumMod val="65000"/>
            </a:schemeClr>
          </a:solidFill>
          <a:ln>
            <a:solidFill>
              <a:srgbClr val="A89F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66"/>
              </a:solidFill>
            </a:endParaRPr>
          </a:p>
        </p:txBody>
      </p:sp>
      <p:grpSp>
        <p:nvGrpSpPr>
          <p:cNvPr id="16" name="Grupo 15"/>
          <p:cNvGrpSpPr/>
          <p:nvPr/>
        </p:nvGrpSpPr>
        <p:grpSpPr>
          <a:xfrm>
            <a:off x="6073672" y="4223293"/>
            <a:ext cx="6000077" cy="738665"/>
            <a:chOff x="6074463" y="4156164"/>
            <a:chExt cx="6000859" cy="738762"/>
          </a:xfrm>
        </p:grpSpPr>
        <p:sp>
          <p:nvSpPr>
            <p:cNvPr id="45" name="CuadroTexto 44"/>
            <p:cNvSpPr txBox="1"/>
            <p:nvPr/>
          </p:nvSpPr>
          <p:spPr>
            <a:xfrm>
              <a:off x="6074463" y="4156165"/>
              <a:ext cx="2743247" cy="738761"/>
            </a:xfrm>
            <a:prstGeom prst="rect">
              <a:avLst/>
            </a:prstGeom>
            <a:noFill/>
          </p:spPr>
          <p:txBody>
            <a:bodyPr wrap="square" rtlCol="0">
              <a:spAutoFit/>
            </a:bodyPr>
            <a:lstStyle/>
            <a:p>
              <a:r>
                <a:rPr lang="en-US" sz="1400" dirty="0" err="1">
                  <a:solidFill>
                    <a:srgbClr val="000066"/>
                  </a:solidFill>
                </a:rPr>
                <a:t>Wearables</a:t>
              </a:r>
              <a:r>
                <a:rPr lang="en-US" sz="1400" dirty="0">
                  <a:solidFill>
                    <a:srgbClr val="000066"/>
                  </a:solidFill>
                </a:rPr>
                <a:t> that assess risk in dangerous manufacturing e.g. worker fatigue, fitness</a:t>
              </a:r>
            </a:p>
          </p:txBody>
        </p:sp>
        <p:sp>
          <p:nvSpPr>
            <p:cNvPr id="46" name="CuadroTexto 45"/>
            <p:cNvSpPr txBox="1"/>
            <p:nvPr/>
          </p:nvSpPr>
          <p:spPr>
            <a:xfrm>
              <a:off x="9332075" y="4156164"/>
              <a:ext cx="2743247" cy="738761"/>
            </a:xfrm>
            <a:prstGeom prst="rect">
              <a:avLst/>
            </a:prstGeom>
            <a:noFill/>
          </p:spPr>
          <p:txBody>
            <a:bodyPr wrap="square" rtlCol="0">
              <a:spAutoFit/>
            </a:bodyPr>
            <a:lstStyle/>
            <a:p>
              <a:r>
                <a:rPr lang="en-US" sz="1400" dirty="0">
                  <a:solidFill>
                    <a:srgbClr val="000066"/>
                  </a:solidFill>
                </a:rPr>
                <a:t>Improve risk management and safety, reduce frequency and severity of claims</a:t>
              </a:r>
            </a:p>
          </p:txBody>
        </p:sp>
      </p:grpSp>
      <p:sp>
        <p:nvSpPr>
          <p:cNvPr id="52" name="CuadroTexto 51"/>
          <p:cNvSpPr txBox="1"/>
          <p:nvPr/>
        </p:nvSpPr>
        <p:spPr>
          <a:xfrm>
            <a:off x="6073673" y="949572"/>
            <a:ext cx="2742889" cy="307777"/>
          </a:xfrm>
          <a:prstGeom prst="rect">
            <a:avLst/>
          </a:prstGeom>
          <a:noFill/>
        </p:spPr>
        <p:txBody>
          <a:bodyPr wrap="square" rtlCol="0">
            <a:spAutoFit/>
          </a:bodyPr>
          <a:lstStyle/>
          <a:p>
            <a:r>
              <a:rPr lang="en-US" sz="1400" b="1" dirty="0">
                <a:solidFill>
                  <a:srgbClr val="000066"/>
                </a:solidFill>
              </a:rPr>
              <a:t>By sensing:</a:t>
            </a:r>
          </a:p>
        </p:txBody>
      </p:sp>
      <p:sp>
        <p:nvSpPr>
          <p:cNvPr id="53" name="CuadroTexto 52"/>
          <p:cNvSpPr txBox="1"/>
          <p:nvPr/>
        </p:nvSpPr>
        <p:spPr>
          <a:xfrm>
            <a:off x="9038897" y="949571"/>
            <a:ext cx="2742889" cy="307777"/>
          </a:xfrm>
          <a:prstGeom prst="rect">
            <a:avLst/>
          </a:prstGeom>
          <a:noFill/>
        </p:spPr>
        <p:txBody>
          <a:bodyPr wrap="square" rtlCol="0">
            <a:spAutoFit/>
          </a:bodyPr>
          <a:lstStyle/>
          <a:p>
            <a:r>
              <a:rPr lang="en-US" sz="1400" b="1" dirty="0">
                <a:solidFill>
                  <a:srgbClr val="000066"/>
                </a:solidFill>
              </a:rPr>
              <a:t>Impact on Insurance:</a:t>
            </a:r>
          </a:p>
        </p:txBody>
      </p:sp>
      <p:cxnSp>
        <p:nvCxnSpPr>
          <p:cNvPr id="57" name="Straight Connector 100"/>
          <p:cNvCxnSpPr/>
          <p:nvPr/>
        </p:nvCxnSpPr>
        <p:spPr>
          <a:xfrm flipV="1">
            <a:off x="6073671" y="4019991"/>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 name="Straight Connector 100"/>
          <p:cNvCxnSpPr/>
          <p:nvPr/>
        </p:nvCxnSpPr>
        <p:spPr>
          <a:xfrm flipV="1">
            <a:off x="6073671" y="3197937"/>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100"/>
          <p:cNvCxnSpPr/>
          <p:nvPr/>
        </p:nvCxnSpPr>
        <p:spPr>
          <a:xfrm flipV="1">
            <a:off x="6073671" y="2160468"/>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bwMode="auto">
          <a:xfrm>
            <a:off x="355073" y="1316766"/>
            <a:ext cx="879316" cy="3986788"/>
          </a:xfrm>
          <a:prstGeom prst="rect">
            <a:avLst/>
          </a:prstGeom>
          <a:solidFill>
            <a:srgbClr val="FFFFFF">
              <a:alpha val="73000"/>
            </a:srgbClr>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fontAlgn="base">
              <a:spcBef>
                <a:spcPct val="0"/>
              </a:spcBef>
              <a:spcAft>
                <a:spcPct val="0"/>
              </a:spcAft>
            </a:pPr>
            <a:endParaRPr lang="en-GB" sz="2667" dirty="0">
              <a:solidFill>
                <a:srgbClr val="000066"/>
              </a:solidFill>
            </a:endParaRPr>
          </a:p>
        </p:txBody>
      </p:sp>
      <p:sp>
        <p:nvSpPr>
          <p:cNvPr id="48" name="Freeform 11">
            <a:hlinkClick r:id="rId7" action="ppaction://hlinksldjump"/>
          </p:cNvPr>
          <p:cNvSpPr>
            <a:spLocks noEditPoints="1"/>
          </p:cNvSpPr>
          <p:nvPr/>
        </p:nvSpPr>
        <p:spPr bwMode="auto">
          <a:xfrm>
            <a:off x="167404" y="5182642"/>
            <a:ext cx="1570600" cy="1166263"/>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rgbClr val="EA635C"/>
          </a:solidFill>
          <a:ln>
            <a:noFill/>
          </a:ln>
        </p:spPr>
        <p:txBody>
          <a:bodyPr vert="horz" wrap="square" lIns="91428" tIns="45715" rIns="91428" bIns="45715" numCol="1" anchor="t" anchorCtr="0" compatLnSpc="1">
            <a:prstTxWarp prst="textNoShape">
              <a:avLst/>
            </a:prstTxWarp>
          </a:bodyPr>
          <a:lstStyle/>
          <a:p>
            <a:endParaRPr lang="en-US" sz="1400" dirty="0">
              <a:solidFill>
                <a:srgbClr val="000066"/>
              </a:solidFill>
            </a:endParaRPr>
          </a:p>
        </p:txBody>
      </p:sp>
      <p:grpSp>
        <p:nvGrpSpPr>
          <p:cNvPr id="49" name="Grupo 15"/>
          <p:cNvGrpSpPr/>
          <p:nvPr/>
        </p:nvGrpSpPr>
        <p:grpSpPr>
          <a:xfrm>
            <a:off x="6096002" y="5210635"/>
            <a:ext cx="6000077" cy="738664"/>
            <a:chOff x="6074463" y="4102302"/>
            <a:chExt cx="6000859" cy="738759"/>
          </a:xfrm>
        </p:grpSpPr>
        <p:sp>
          <p:nvSpPr>
            <p:cNvPr id="50" name="CuadroTexto 44"/>
            <p:cNvSpPr txBox="1"/>
            <p:nvPr/>
          </p:nvSpPr>
          <p:spPr>
            <a:xfrm>
              <a:off x="6074463" y="4102302"/>
              <a:ext cx="2743247" cy="738759"/>
            </a:xfrm>
            <a:prstGeom prst="rect">
              <a:avLst/>
            </a:prstGeom>
            <a:noFill/>
          </p:spPr>
          <p:txBody>
            <a:bodyPr wrap="square" rtlCol="0">
              <a:spAutoFit/>
            </a:bodyPr>
            <a:lstStyle/>
            <a:p>
              <a:r>
                <a:rPr lang="en-US" sz="1400" dirty="0" err="1">
                  <a:solidFill>
                    <a:srgbClr val="000066"/>
                  </a:solidFill>
                </a:rPr>
                <a:t>Wearables</a:t>
              </a:r>
              <a:r>
                <a:rPr lang="en-US" sz="1400" dirty="0">
                  <a:solidFill>
                    <a:srgbClr val="000066"/>
                  </a:solidFill>
                </a:rPr>
                <a:t> to assess situations that result in injuries in the food and agricultural</a:t>
              </a:r>
            </a:p>
          </p:txBody>
        </p:sp>
        <p:sp>
          <p:nvSpPr>
            <p:cNvPr id="51" name="CuadroTexto 45"/>
            <p:cNvSpPr txBox="1"/>
            <p:nvPr/>
          </p:nvSpPr>
          <p:spPr>
            <a:xfrm>
              <a:off x="9332075" y="4210037"/>
              <a:ext cx="2743247" cy="523288"/>
            </a:xfrm>
            <a:prstGeom prst="rect">
              <a:avLst/>
            </a:prstGeom>
            <a:noFill/>
          </p:spPr>
          <p:txBody>
            <a:bodyPr wrap="square" rtlCol="0">
              <a:spAutoFit/>
            </a:bodyPr>
            <a:lstStyle/>
            <a:p>
              <a:r>
                <a:rPr lang="en-US" sz="1400" dirty="0">
                  <a:solidFill>
                    <a:srgbClr val="000066"/>
                  </a:solidFill>
                </a:rPr>
                <a:t>Improve risk management and safety</a:t>
              </a:r>
            </a:p>
          </p:txBody>
        </p:sp>
      </p:grpSp>
      <p:cxnSp>
        <p:nvCxnSpPr>
          <p:cNvPr id="54" name="Straight Connector 100"/>
          <p:cNvCxnSpPr/>
          <p:nvPr/>
        </p:nvCxnSpPr>
        <p:spPr>
          <a:xfrm flipV="1">
            <a:off x="6096000" y="5061181"/>
            <a:ext cx="5795245"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8"/>
          <a:stretch>
            <a:fillRect/>
          </a:stretch>
        </p:blipFill>
        <p:spPr>
          <a:xfrm>
            <a:off x="3961571" y="1398009"/>
            <a:ext cx="1930548" cy="2451936"/>
          </a:xfrm>
          <a:prstGeom prst="rect">
            <a:avLst/>
          </a:prstGeom>
        </p:spPr>
      </p:pic>
      <p:pic>
        <p:nvPicPr>
          <p:cNvPr id="19" name="Picture 18"/>
          <p:cNvPicPr>
            <a:picLocks noChangeAspect="1"/>
          </p:cNvPicPr>
          <p:nvPr/>
        </p:nvPicPr>
        <p:blipFill>
          <a:blip r:embed="rId9"/>
          <a:stretch>
            <a:fillRect/>
          </a:stretch>
        </p:blipFill>
        <p:spPr>
          <a:xfrm>
            <a:off x="3968058" y="4502362"/>
            <a:ext cx="1871847" cy="1902969"/>
          </a:xfrm>
          <a:prstGeom prst="rect">
            <a:avLst/>
          </a:prstGeom>
        </p:spPr>
      </p:pic>
      <p:sp>
        <p:nvSpPr>
          <p:cNvPr id="3" name="Rectangle 2"/>
          <p:cNvSpPr/>
          <p:nvPr/>
        </p:nvSpPr>
        <p:spPr bwMode="auto">
          <a:xfrm>
            <a:off x="167404" y="6405331"/>
            <a:ext cx="11906345" cy="34598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effectLst/>
              <a:latin typeface="Frutiger 55 Roman" pitchFamily="34" charset="0"/>
            </a:endParaRPr>
          </a:p>
        </p:txBody>
      </p:sp>
    </p:spTree>
    <p:extLst>
      <p:ext uri="{BB962C8B-B14F-4D97-AF65-F5344CB8AC3E}">
        <p14:creationId xmlns:p14="http://schemas.microsoft.com/office/powerpoint/2010/main" val="13863451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Z_EN_BLU" val="png"/>
</p:tagLst>
</file>

<file path=ppt/tags/tag2.xml><?xml version="1.0" encoding="utf-8"?>
<p:tagLst xmlns:a="http://schemas.openxmlformats.org/drawingml/2006/main" xmlns:r="http://schemas.openxmlformats.org/officeDocument/2006/relationships" xmlns:p="http://schemas.openxmlformats.org/presentationml/2006/main">
  <p:tag name="Z_EN_BLU" val="pn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Z_EN_BLU" val="png"/>
</p:tagLst>
</file>

<file path=ppt/tags/tag5.xml><?xml version="1.0" encoding="utf-8"?>
<p:tagLst xmlns:a="http://schemas.openxmlformats.org/drawingml/2006/main" xmlns:r="http://schemas.openxmlformats.org/officeDocument/2006/relationships" xmlns:p="http://schemas.openxmlformats.org/presentationml/2006/main">
  <p:tag name="Z_EN_BLU" val="pn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Zurich White">
  <a:themeElements>
    <a:clrScheme name="Z Primary and Secondary">
      <a:dk1>
        <a:srgbClr val="000066"/>
      </a:dk1>
      <a:lt1>
        <a:srgbClr val="FFFFFF"/>
      </a:lt1>
      <a:dk2>
        <a:srgbClr val="000066"/>
      </a:dk2>
      <a:lt2>
        <a:srgbClr val="009EFE"/>
      </a:lt2>
      <a:accent1>
        <a:srgbClr val="003399"/>
      </a:accent1>
      <a:accent2>
        <a:srgbClr val="97C1E3"/>
      </a:accent2>
      <a:accent3>
        <a:srgbClr val="4F90C8"/>
      </a:accent3>
      <a:accent4>
        <a:srgbClr val="D5CEB5"/>
      </a:accent4>
      <a:accent5>
        <a:srgbClr val="A89F96"/>
      </a:accent5>
      <a:accent6>
        <a:srgbClr val="E7ECEB"/>
      </a:accent6>
      <a:hlink>
        <a:srgbClr val="009EFE"/>
      </a:hlink>
      <a:folHlink>
        <a:srgbClr val="A89F96"/>
      </a:folHlink>
    </a:clrScheme>
    <a:fontScheme name="Zurich Font">
      <a:majorFont>
        <a:latin typeface="Frutiger 55 Roman"/>
        <a:ea typeface=""/>
        <a:cs typeface=""/>
      </a:majorFont>
      <a:minorFont>
        <a:latin typeface="Frutiger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9525" cap="flat" cmpd="sng" algn="ctr">
          <a:solidFill>
            <a:schemeClr val="tx1"/>
          </a:solid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smtClean="0">
            <a:ln>
              <a:noFill/>
            </a:ln>
            <a:effectLst/>
            <a:latin typeface="Frutiger 55 Roman"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1800" b="0" i="0" u="none" strike="noStrike" cap="none" normalizeH="0" baseline="0" smtClean="0">
            <a:ln>
              <a:noFill/>
            </a:ln>
            <a:solidFill>
              <a:schemeClr val="tx1"/>
            </a:solidFill>
            <a:effectLst/>
            <a:latin typeface="Frutiger 55 Roman" pitchFamily="34" charset="0"/>
          </a:defRPr>
        </a:defPPr>
      </a:lstStyle>
    </a:lnDef>
    <a:txDef>
      <a:spPr>
        <a:noFill/>
      </a:spPr>
      <a:bodyPr wrap="none" rtlCol="0">
        <a:spAutoFit/>
      </a:bodyPr>
      <a:lstStyle>
        <a:defPPr algn="l">
          <a:defRPr sz="2000" dirty="0" smtClean="0"/>
        </a:defPPr>
      </a:lstStyle>
    </a:txDef>
  </a:objectDefaults>
  <a:extraClrSchemeLst>
    <a:extraClrScheme>
      <a:clrScheme name="Z Primary and Secondary">
        <a:dk1>
          <a:srgbClr val="000066"/>
        </a:dk1>
        <a:lt1>
          <a:srgbClr val="FFFFFF"/>
        </a:lt1>
        <a:dk2>
          <a:srgbClr val="000066"/>
        </a:dk2>
        <a:lt2>
          <a:srgbClr val="009EFE"/>
        </a:lt2>
        <a:accent1>
          <a:srgbClr val="003399"/>
        </a:accent1>
        <a:accent2>
          <a:srgbClr val="97C1E3"/>
        </a:accent2>
        <a:accent3>
          <a:srgbClr val="4F90C8"/>
        </a:accent3>
        <a:accent4>
          <a:srgbClr val="D5CEB5"/>
        </a:accent4>
        <a:accent5>
          <a:srgbClr val="A89F96"/>
        </a:accent5>
        <a:accent6>
          <a:srgbClr val="E7ECEB"/>
        </a:accent6>
        <a:hlink>
          <a:srgbClr val="009EFE"/>
        </a:hlink>
        <a:folHlink>
          <a:srgbClr val="A89F96"/>
        </a:folHlink>
      </a:clrScheme>
      <a:clrMap bg1="lt1" tx1="dk1" bg2="lt2" tx2="dk2" accent1="accent1" accent2="accent2" accent3="accent3" accent4="accent4" accent5="accent5" accent6="accent6" hlink="hlink" folHlink="folHlink"/>
    </a:extraClrScheme>
  </a:extraClrSchemeLst>
  <a:custClrLst>
    <a:custClr name="Zurich blue 1">
      <a:srgbClr val="003399"/>
    </a:custClr>
    <a:custClr name="Zurich blue 2">
      <a:srgbClr val="000066"/>
    </a:custClr>
    <a:custClr name="Sky blue">
      <a:srgbClr val="009EFE"/>
    </a:custClr>
    <a:custClr name="Mid blue">
      <a:srgbClr val="4F90C8"/>
    </a:custClr>
    <a:custClr name="Light blue">
      <a:srgbClr val="97C1E3"/>
    </a:custClr>
    <a:custClr name="Sand Stone">
      <a:srgbClr val="D5CEB5"/>
    </a:custClr>
    <a:custClr name="Dark stone">
      <a:srgbClr val="A89F96"/>
    </a:custClr>
    <a:custClr name="Dove">
      <a:srgbClr val="E7ECEB"/>
    </a:custClr>
    <a:custClr name="Black">
      <a:srgbClr val="000000"/>
    </a:custClr>
    <a:custClr name="White">
      <a:srgbClr val="FFFFFF"/>
    </a:custClr>
    <a:custClr name="Teal">
      <a:srgbClr val="007396"/>
    </a:custClr>
    <a:custClr name="Turquoise">
      <a:srgbClr val="00BFB3"/>
    </a:custClr>
    <a:custClr name="Lemon">
      <a:srgbClr val="E0E27C"/>
    </a:custClr>
    <a:custClr name="Orange">
      <a:srgbClr val="F69C00"/>
    </a:custClr>
    <a:custClr name="Salmon">
      <a:srgbClr val="EA635C"/>
    </a:custClr>
  </a:custClr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Zurich White">
  <a:themeElements>
    <a:clrScheme name="Z Primary and Secondary">
      <a:dk1>
        <a:srgbClr val="000066"/>
      </a:dk1>
      <a:lt1>
        <a:srgbClr val="FFFFFF"/>
      </a:lt1>
      <a:dk2>
        <a:srgbClr val="000066"/>
      </a:dk2>
      <a:lt2>
        <a:srgbClr val="009EFE"/>
      </a:lt2>
      <a:accent1>
        <a:srgbClr val="003399"/>
      </a:accent1>
      <a:accent2>
        <a:srgbClr val="97C1E3"/>
      </a:accent2>
      <a:accent3>
        <a:srgbClr val="4F90C8"/>
      </a:accent3>
      <a:accent4>
        <a:srgbClr val="D5CEB5"/>
      </a:accent4>
      <a:accent5>
        <a:srgbClr val="A89F96"/>
      </a:accent5>
      <a:accent6>
        <a:srgbClr val="E7ECEB"/>
      </a:accent6>
      <a:hlink>
        <a:srgbClr val="009EFE"/>
      </a:hlink>
      <a:folHlink>
        <a:srgbClr val="A89F96"/>
      </a:folHlink>
    </a:clrScheme>
    <a:fontScheme name="Zurich Font">
      <a:majorFont>
        <a:latin typeface="Frutiger 55 Roman"/>
        <a:ea typeface=""/>
        <a:cs typeface=""/>
      </a:majorFont>
      <a:minorFont>
        <a:latin typeface="Frutiger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9525" cap="flat" cmpd="sng" algn="ctr">
          <a:solidFill>
            <a:schemeClr val="tx1"/>
          </a:solid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smtClean="0">
            <a:ln>
              <a:noFill/>
            </a:ln>
            <a:effectLst/>
            <a:latin typeface="Frutiger 55 Roman"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1800" b="0" i="0" u="none" strike="noStrike" cap="none" normalizeH="0" baseline="0" smtClean="0">
            <a:ln>
              <a:noFill/>
            </a:ln>
            <a:solidFill>
              <a:schemeClr val="tx1"/>
            </a:solidFill>
            <a:effectLst/>
            <a:latin typeface="Frutiger 55 Roman" pitchFamily="34" charset="0"/>
          </a:defRPr>
        </a:defPPr>
      </a:lstStyle>
    </a:lnDef>
    <a:txDef>
      <a:spPr>
        <a:noFill/>
      </a:spPr>
      <a:bodyPr wrap="none" rtlCol="0">
        <a:spAutoFit/>
      </a:bodyPr>
      <a:lstStyle>
        <a:defPPr algn="l">
          <a:defRPr sz="2000" dirty="0" smtClean="0"/>
        </a:defPPr>
      </a:lstStyle>
    </a:txDef>
  </a:objectDefaults>
  <a:extraClrSchemeLst>
    <a:extraClrScheme>
      <a:clrScheme name="Z Primary and Secondary">
        <a:dk1>
          <a:srgbClr val="000066"/>
        </a:dk1>
        <a:lt1>
          <a:srgbClr val="FFFFFF"/>
        </a:lt1>
        <a:dk2>
          <a:srgbClr val="000066"/>
        </a:dk2>
        <a:lt2>
          <a:srgbClr val="009EFE"/>
        </a:lt2>
        <a:accent1>
          <a:srgbClr val="003399"/>
        </a:accent1>
        <a:accent2>
          <a:srgbClr val="97C1E3"/>
        </a:accent2>
        <a:accent3>
          <a:srgbClr val="4F90C8"/>
        </a:accent3>
        <a:accent4>
          <a:srgbClr val="D5CEB5"/>
        </a:accent4>
        <a:accent5>
          <a:srgbClr val="A89F96"/>
        </a:accent5>
        <a:accent6>
          <a:srgbClr val="E7ECEB"/>
        </a:accent6>
        <a:hlink>
          <a:srgbClr val="009EFE"/>
        </a:hlink>
        <a:folHlink>
          <a:srgbClr val="A89F96"/>
        </a:folHlink>
      </a:clrScheme>
      <a:clrMap bg1="lt1" tx1="dk1" bg2="lt2" tx2="dk2" accent1="accent1" accent2="accent2" accent3="accent3" accent4="accent4" accent5="accent5" accent6="accent6" hlink="hlink" folHlink="folHlink"/>
    </a:extraClrScheme>
  </a:extraClrSchemeLst>
  <a:custClrLst>
    <a:custClr name="Zurich blue 1">
      <a:srgbClr val="003399"/>
    </a:custClr>
    <a:custClr name="Zurich blue 2">
      <a:srgbClr val="000066"/>
    </a:custClr>
    <a:custClr name="Sky blue">
      <a:srgbClr val="009EFE"/>
    </a:custClr>
    <a:custClr name="Mid blue">
      <a:srgbClr val="4F90C8"/>
    </a:custClr>
    <a:custClr name="Light blue">
      <a:srgbClr val="97C1E3"/>
    </a:custClr>
    <a:custClr name="Sand Stone">
      <a:srgbClr val="D5CEB5"/>
    </a:custClr>
    <a:custClr name="Dark stone">
      <a:srgbClr val="A89F96"/>
    </a:custClr>
    <a:custClr name="Dove">
      <a:srgbClr val="E7ECEB"/>
    </a:custClr>
    <a:custClr name="Black">
      <a:srgbClr val="000000"/>
    </a:custClr>
    <a:custClr name="White">
      <a:srgbClr val="FFFFFF"/>
    </a:custClr>
    <a:custClr name="Teal">
      <a:srgbClr val="007396"/>
    </a:custClr>
    <a:custClr name="Turquoise">
      <a:srgbClr val="00BFB3"/>
    </a:custClr>
    <a:custClr name="Lemon">
      <a:srgbClr val="E0E27C"/>
    </a:custClr>
    <a:custClr name="Orange">
      <a:srgbClr val="F69C00"/>
    </a:custClr>
    <a:custClr name="Salmon">
      <a:srgbClr val="EA635C"/>
    </a:custClr>
  </a:custClr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4175</TotalTime>
  <Words>3704</Words>
  <Application>Microsoft Office PowerPoint</Application>
  <PresentationFormat>Widescreen</PresentationFormat>
  <Paragraphs>564</Paragraphs>
  <Slides>34</Slides>
  <Notes>18</Notes>
  <HiddenSlides>0</HiddenSlides>
  <MMClips>1</MMClips>
  <ScaleCrop>false</ScaleCrop>
  <HeadingPairs>
    <vt:vector size="8" baseType="variant">
      <vt:variant>
        <vt:lpstr>Fonts Used</vt:lpstr>
      </vt:variant>
      <vt:variant>
        <vt:i4>15</vt:i4>
      </vt:variant>
      <vt:variant>
        <vt:lpstr>Theme</vt:lpstr>
      </vt:variant>
      <vt:variant>
        <vt:i4>4</vt:i4>
      </vt:variant>
      <vt:variant>
        <vt:lpstr>Embedded OLE Servers</vt:lpstr>
      </vt:variant>
      <vt:variant>
        <vt:i4>2</vt:i4>
      </vt:variant>
      <vt:variant>
        <vt:lpstr>Slide Titles</vt:lpstr>
      </vt:variant>
      <vt:variant>
        <vt:i4>34</vt:i4>
      </vt:variant>
    </vt:vector>
  </HeadingPairs>
  <TitlesOfParts>
    <vt:vector size="55" baseType="lpstr">
      <vt:lpstr>ＭＳ Ｐゴシック</vt:lpstr>
      <vt:lpstr>ＭＳ Ｐゴシック</vt:lpstr>
      <vt:lpstr>Arial</vt:lpstr>
      <vt:lpstr>Bauhaus 93</vt:lpstr>
      <vt:lpstr>Bebas Neue</vt:lpstr>
      <vt:lpstr>Calibri</vt:lpstr>
      <vt:lpstr>Calibri Light</vt:lpstr>
      <vt:lpstr>Diavlo Medium</vt:lpstr>
      <vt:lpstr>Frutiger 45 Light</vt:lpstr>
      <vt:lpstr>Frutiger 55 Roman</vt:lpstr>
      <vt:lpstr>Lato Light</vt:lpstr>
      <vt:lpstr>Roboto</vt:lpstr>
      <vt:lpstr>Segoe UI</vt:lpstr>
      <vt:lpstr>Segoe UI Semibold</vt:lpstr>
      <vt:lpstr>Symbol</vt:lpstr>
      <vt:lpstr>Zurich White</vt:lpstr>
      <vt:lpstr>1_Office Theme</vt:lpstr>
      <vt:lpstr>4_Zurich White</vt:lpstr>
      <vt:lpstr>Office Theme</vt:lpstr>
      <vt:lpstr>Diapositiva de think-cell</vt:lpstr>
      <vt:lpstr>think-cell Slide</vt:lpstr>
      <vt:lpstr>What Risk Managers should be doing to travel the Roads to Digital Revolution</vt:lpstr>
      <vt:lpstr>Three Key messages to take away from this session</vt:lpstr>
      <vt:lpstr>PowerPoint Presentation</vt:lpstr>
      <vt:lpstr>How the digital world is changing – For Zurich and intu</vt:lpstr>
      <vt:lpstr>PowerPoint Presentation</vt:lpstr>
      <vt:lpstr>intu digital horizon landscape – 2017 innovations</vt:lpstr>
      <vt:lpstr>intu digital horizon landscape - 2018</vt:lpstr>
      <vt:lpstr>Aims of this session - Zurich</vt:lpstr>
      <vt:lpstr>Zurich – Setting the overarching group strategy</vt:lpstr>
      <vt:lpstr>Internet of Things in Zurich Commercial Insurance</vt:lpstr>
      <vt:lpstr>PowerPoint Presentation</vt:lpstr>
      <vt:lpstr>We are running fast pilots to develop a building telematics solution together with customers in an iterative way</vt:lpstr>
      <vt:lpstr>PowerPoint Presentation</vt:lpstr>
      <vt:lpstr>The foundation of our digital agenda is the commitment to leverage technology to get closer to our customers</vt:lpstr>
      <vt:lpstr>Questions?</vt:lpstr>
      <vt:lpstr>Strategic trade Offs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RISK MANAGEMENT IS CHANGING AND HOW YOU MAY NEED TO ADAPT YOUR BEHAVIOURS TO MAXIMISE THE BENEFIT THAT YOU PROVIDE</vt:lpstr>
      <vt:lpstr>PowerPoint Presentation</vt:lpstr>
      <vt:lpstr>Questions?  Thank you for your time today</vt:lpstr>
      <vt:lpstr>Internet of Things enhances Property insurance</vt:lpstr>
      <vt:lpstr>Internet of Things examples- Marine</vt:lpstr>
      <vt:lpstr>Internet of Things examples- Marine</vt:lpstr>
      <vt:lpstr>Internet of Things examples- General Liability</vt:lpstr>
      <vt:lpstr>Internet of Things examples- General Liability</vt:lpstr>
      <vt:lpstr>Internet of Things examples- Employers Liability</vt:lpstr>
    </vt:vector>
  </TitlesOfParts>
  <Company>ZFS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Zurich’s Place in the Tech Innovation Universe</dc:title>
  <dc:creator>GERAGHTY, ROISIN</dc:creator>
  <cp:lastModifiedBy>Peter Clarke</cp:lastModifiedBy>
  <cp:revision>111</cp:revision>
  <cp:lastPrinted>2018-06-10T15:01:10Z</cp:lastPrinted>
  <dcterms:created xsi:type="dcterms:W3CDTF">2018-02-26T15:42:31Z</dcterms:created>
  <dcterms:modified xsi:type="dcterms:W3CDTF">2018-06-11T11:37:33Z</dcterms:modified>
</cp:coreProperties>
</file>