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s/slide22.xml" ContentType="application/vnd.openxmlformats-officedocument.presentationml.slide+xml"/>
  <Override PartName="/ppt/slides/slide14.xml" ContentType="application/vnd.openxmlformats-officedocument.presentationml.slide+xml"/>
  <Override PartName="/ppt/slides/slide3.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23.xml" ContentType="application/vnd.openxmlformats-officedocument.presentationml.slide+xml"/>
  <Override PartName="/ppt/slides/slide11.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25.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30.xml" ContentType="application/vnd.openxmlformats-officedocument.presentationml.slide+xml"/>
  <Override PartName="/ppt/slides/slide6.xml" ContentType="application/vnd.openxmlformats-officedocument.presentationml.slide+xml"/>
  <Override PartName="/ppt/slides/slide28.xml" ContentType="application/vnd.openxmlformats-officedocument.presentationml.slide+xml"/>
  <Override PartName="/ppt/slides/slide32.xml" ContentType="application/vnd.openxmlformats-officedocument.presentationml.slide+xml"/>
  <Override PartName="/ppt/slides/slide7.xml" ContentType="application/vnd.openxmlformats-officedocument.presentationml.slide+xml"/>
  <Override PartName="/ppt/slides/slide4.xml" ContentType="application/vnd.openxmlformats-officedocument.presentationml.slide+xml"/>
  <Override PartName="/ppt/slides/slide8.xml" ContentType="application/vnd.openxmlformats-officedocument.presentationml.slide+xml"/>
  <Override PartName="/ppt/slides/slide31.xml" ContentType="application/vnd.openxmlformats-officedocument.presentationml.slide+xml"/>
  <Override PartName="/ppt/slides/slide9.xml" ContentType="application/vnd.openxmlformats-officedocument.presentationml.slide+xml"/>
  <Override PartName="/ppt/slides/slide29.xml" ContentType="application/vnd.openxmlformats-officedocument.presentationml.slide+xml"/>
  <Override PartName="/ppt/slides/slide1.xml" ContentType="application/vnd.openxmlformats-officedocument.presentationml.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13.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1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4"/>
  </p:notesMasterIdLst>
  <p:sldIdLst>
    <p:sldId id="262" r:id="rId2"/>
    <p:sldId id="289" r:id="rId3"/>
    <p:sldId id="290" r:id="rId4"/>
    <p:sldId id="292" r:id="rId5"/>
    <p:sldId id="293" r:id="rId6"/>
    <p:sldId id="294" r:id="rId7"/>
    <p:sldId id="297" r:id="rId8"/>
    <p:sldId id="298" r:id="rId9"/>
    <p:sldId id="295" r:id="rId10"/>
    <p:sldId id="301" r:id="rId11"/>
    <p:sldId id="299" r:id="rId12"/>
    <p:sldId id="306" r:id="rId13"/>
    <p:sldId id="307" r:id="rId14"/>
    <p:sldId id="309" r:id="rId15"/>
    <p:sldId id="310" r:id="rId16"/>
    <p:sldId id="311" r:id="rId17"/>
    <p:sldId id="314" r:id="rId18"/>
    <p:sldId id="315" r:id="rId19"/>
    <p:sldId id="312" r:id="rId20"/>
    <p:sldId id="316" r:id="rId21"/>
    <p:sldId id="313" r:id="rId22"/>
    <p:sldId id="317" r:id="rId23"/>
    <p:sldId id="328" r:id="rId24"/>
    <p:sldId id="329" r:id="rId25"/>
    <p:sldId id="330" r:id="rId26"/>
    <p:sldId id="331" r:id="rId27"/>
    <p:sldId id="332" r:id="rId28"/>
    <p:sldId id="333" r:id="rId29"/>
    <p:sldId id="334" r:id="rId30"/>
    <p:sldId id="335" r:id="rId31"/>
    <p:sldId id="336" r:id="rId32"/>
    <p:sldId id="29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aites, Karen W." initials="WKW" lastIdx="5" clrIdx="0"/>
  <p:cmAuthor id="1" name="Read, Chris" initials="RC" lastIdx="2" clrIdx="1"/>
  <p:cmAuthor id="2" name="Chris Read" initials="" lastIdx="0" clrIdx="2"/>
  <p:cmAuthor id="3" name="Steadman, Courtney G." initials="SCG" lastIdx="1"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19B89"/>
    <a:srgbClr val="009DDC"/>
    <a:srgbClr val="0070B1"/>
    <a:srgbClr val="2F9584"/>
    <a:srgbClr val="00B0F0"/>
    <a:srgbClr val="04364E"/>
    <a:srgbClr val="118ACA"/>
    <a:srgbClr val="D74520"/>
    <a:srgbClr val="69B454"/>
    <a:srgbClr val="592C4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88824" autoAdjust="0"/>
  </p:normalViewPr>
  <p:slideViewPr>
    <p:cSldViewPr>
      <p:cViewPr>
        <p:scale>
          <a:sx n="70" d="100"/>
          <a:sy n="70" d="100"/>
        </p:scale>
        <p:origin x="-600" y="37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9534A2-1AE0-45C6-8F5F-E557B54E8A2D}" type="datetimeFigureOut">
              <a:rPr lang="en-US" smtClean="0"/>
              <a:pPr/>
              <a:t>6/6/2018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83FDD2-B172-463C-9963-3BE310A23570}" type="slidenum">
              <a:rPr lang="en-US" smtClean="0"/>
              <a:pPr/>
              <a:t>‹#›</a:t>
            </a:fld>
            <a:endParaRPr lang="en-US" dirty="0"/>
          </a:p>
        </p:txBody>
      </p:sp>
    </p:spTree>
    <p:extLst>
      <p:ext uri="{BB962C8B-B14F-4D97-AF65-F5344CB8AC3E}">
        <p14:creationId xmlns:p14="http://schemas.microsoft.com/office/powerpoint/2010/main" xmlns="" val="1184757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58EC0883-EFF7-46DB-96B1-0C0E25A2693F}" type="slidenum">
              <a:rPr lang="en-US" smtClean="0"/>
              <a:pPr>
                <a:defRPr/>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F68D4-BDE5-40F0-8C10-DB276EB436AB}" type="slidenum">
              <a:rPr lang="en-US" smtClean="0"/>
              <a:pPr/>
              <a:t>3</a:t>
            </a:fld>
            <a:endParaRPr lang="en-US"/>
          </a:p>
        </p:txBody>
      </p:sp>
    </p:spTree>
    <p:extLst>
      <p:ext uri="{BB962C8B-B14F-4D97-AF65-F5344CB8AC3E}">
        <p14:creationId xmlns:p14="http://schemas.microsoft.com/office/powerpoint/2010/main" xmlns="" val="132293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58EC0883-EFF7-46DB-96B1-0C0E25A2693F}" type="slidenum">
              <a:rPr lang="en-US" smtClean="0"/>
              <a:pPr>
                <a:defRPr/>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58EC0883-EFF7-46DB-96B1-0C0E25A2693F}" type="slidenum">
              <a:rPr lang="en-US" smtClean="0"/>
              <a:pPr>
                <a:defRPr/>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58EC0883-EFF7-46DB-96B1-0C0E25A2693F}"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F68D4-BDE5-40F0-8C10-DB276EB436AB}" type="slidenum">
              <a:rPr lang="en-US" smtClean="0"/>
              <a:pPr/>
              <a:t>7</a:t>
            </a:fld>
            <a:endParaRPr lang="en-US"/>
          </a:p>
        </p:txBody>
      </p:sp>
    </p:spTree>
    <p:extLst>
      <p:ext uri="{BB962C8B-B14F-4D97-AF65-F5344CB8AC3E}">
        <p14:creationId xmlns:p14="http://schemas.microsoft.com/office/powerpoint/2010/main" xmlns="" val="132293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58EC0883-EFF7-46DB-96B1-0C0E25A2693F}" type="slidenum">
              <a:rPr lang="en-US" smtClean="0"/>
              <a:pPr>
                <a:defRPr/>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58EC0883-EFF7-46DB-96B1-0C0E25A2693F}" type="slidenum">
              <a:rPr lang="en-US" smtClean="0"/>
              <a:pPr>
                <a:defRPr/>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58EC0883-EFF7-46DB-96B1-0C0E25A2693F}" type="slidenum">
              <a:rPr lang="en-US" smtClean="0"/>
              <a:pPr>
                <a:defRPr/>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58EC0883-EFF7-46DB-96B1-0C0E25A2693F}" type="slidenum">
              <a:rPr lang="en-US" smtClean="0"/>
              <a:pPr>
                <a:defRPr/>
              </a:pPr>
              <a:t>12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F68D4-BDE5-40F0-8C10-DB276EB436AB}" type="slidenum">
              <a:rPr lang="en-US" smtClean="0"/>
              <a:pPr/>
              <a:t>14</a:t>
            </a:fld>
            <a:endParaRPr lang="en-US"/>
          </a:p>
        </p:txBody>
      </p:sp>
    </p:spTree>
    <p:extLst>
      <p:ext uri="{BB962C8B-B14F-4D97-AF65-F5344CB8AC3E}">
        <p14:creationId xmlns:p14="http://schemas.microsoft.com/office/powerpoint/2010/main" xmlns="" val="132293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F68D4-BDE5-40F0-8C10-DB276EB436AB}" type="slidenum">
              <a:rPr lang="en-US" smtClean="0"/>
              <a:pPr/>
              <a:t>23</a:t>
            </a:fld>
            <a:endParaRPr lang="en-US"/>
          </a:p>
        </p:txBody>
      </p:sp>
    </p:spTree>
    <p:extLst>
      <p:ext uri="{BB962C8B-B14F-4D97-AF65-F5344CB8AC3E}">
        <p14:creationId xmlns="" xmlns:p14="http://schemas.microsoft.com/office/powerpoint/2010/main" val="132293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Frutiger 55 Roman" panose="020B0503030504020204" pitchFamily="34" charset="0"/>
              </a:rPr>
              <a:t>In addition, building</a:t>
            </a:r>
            <a:r>
              <a:rPr lang="en-US" sz="1200" baseline="0" dirty="0" smtClean="0">
                <a:latin typeface="Frutiger 55 Roman" panose="020B0503030504020204" pitchFamily="34" charset="0"/>
              </a:rPr>
              <a:t> methods are changing at a break net pace.  Modular, MMC, Offsite </a:t>
            </a:r>
            <a:r>
              <a:rPr lang="en-US" sz="1200" baseline="0" dirty="0" err="1" smtClean="0">
                <a:latin typeface="Frutiger 55 Roman" panose="020B0503030504020204" pitchFamily="34" charset="0"/>
              </a:rPr>
              <a:t>consruction</a:t>
            </a:r>
            <a:r>
              <a:rPr lang="en-US" sz="1200" baseline="0" dirty="0" smtClean="0">
                <a:latin typeface="Frutiger 55 Roman" panose="020B0503030504020204" pitchFamily="34" charset="0"/>
              </a:rPr>
              <a:t>, all collective names for the myriad of new construction methods.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latin typeface="Frutiger 55 Roman" panose="020B0503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Frutiger 55 Roman" panose="020B0503030504020204" pitchFamily="34" charset="0"/>
              </a:rPr>
              <a:t>(see pick of CLT high rise as they can now build over 7 floors)  Aided by a government white paper pushing builders to meet new home targets and the green agenda pushing for energy efficiency.  What is yet to be established is the performance of these products over time and Their durability to the Great British weather!</a:t>
            </a:r>
            <a:endParaRPr lang="en-US" sz="1200" dirty="0" smtClean="0">
              <a:latin typeface="Frutiger 55 Roman" panose="020B0503030504020204" pitchFamily="34" charset="0"/>
            </a:endParaRPr>
          </a:p>
          <a:p>
            <a:pPr eaLnBrk="1" hangingPunct="1">
              <a:spcBef>
                <a:spcPct val="0"/>
              </a:spcBef>
            </a:pPr>
            <a:endParaRPr lang="en-US" altLang="en-US" dirty="0" smtClean="0"/>
          </a:p>
          <a:p>
            <a:pPr eaLnBrk="1" hangingPunct="1">
              <a:spcBef>
                <a:spcPct val="0"/>
              </a:spcBef>
            </a:pPr>
            <a:r>
              <a:rPr lang="en-US" altLang="en-US" dirty="0" smtClean="0"/>
              <a:t>BOPAS is their association and are there to influence both mortgage lenders and insurers amongst others that their products are suitable.  But remember, it is a lobbying group, they do not provide a guarantee/latent defects product to support their statements, like NHBC, so be interesting to see whether their involvement brings over time. </a:t>
            </a:r>
          </a:p>
          <a:p>
            <a:endParaRPr lang="en-US" dirty="0" smtClean="0"/>
          </a:p>
          <a:p>
            <a:pPr>
              <a:defRPr/>
            </a:pPr>
            <a:endParaRPr lang="en-US" dirty="0"/>
          </a:p>
        </p:txBody>
      </p:sp>
      <p:sp>
        <p:nvSpPr>
          <p:cNvPr id="4" name="Slide Number Placeholder 3"/>
          <p:cNvSpPr>
            <a:spLocks noGrp="1"/>
          </p:cNvSpPr>
          <p:nvPr>
            <p:ph type="sldNum" sz="quarter" idx="5"/>
          </p:nvPr>
        </p:nvSpPr>
        <p:spPr/>
        <p:txBody>
          <a:bodyPr/>
          <a:lstStyle/>
          <a:p>
            <a:pPr>
              <a:defRPr/>
            </a:pPr>
            <a:fld id="{58EC0883-EFF7-46DB-96B1-0C0E25A2693F}" type="slidenum">
              <a:rPr lang="en-US" smtClean="0"/>
              <a:pPr>
                <a:defRPr/>
              </a:pPr>
              <a:t>26</a:t>
            </a:fld>
            <a:endParaRPr lang="en-US" dirty="0"/>
          </a:p>
        </p:txBody>
      </p:sp>
    </p:spTree>
    <p:extLst>
      <p:ext uri="{BB962C8B-B14F-4D97-AF65-F5344CB8AC3E}">
        <p14:creationId xmlns="" xmlns:p14="http://schemas.microsoft.com/office/powerpoint/2010/main" val="29857124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dirty="0" smtClean="0">
              <a:latin typeface="Frutiger 55 Roman" panose="020B0503030504020204" pitchFamily="34" charset="0"/>
            </a:endParaRPr>
          </a:p>
          <a:p>
            <a:r>
              <a:rPr lang="en-US" sz="1200" dirty="0" smtClean="0">
                <a:latin typeface="Frutiger 55 Roman" panose="020B0503030504020204" pitchFamily="34" charset="0"/>
              </a:rPr>
              <a:t>However, building modifications, refurbishment and improvements to tower blocks such as installation of central heating, new kitchens and bathrooms, fire detection and replacement windows while raising the standard of the property can have a detrimental effect on the building’s performance in the event of a fire.  Control of contractors</a:t>
            </a:r>
            <a:r>
              <a:rPr lang="en-US" sz="1200" baseline="0" dirty="0" smtClean="0">
                <a:latin typeface="Frutiger 55 Roman" panose="020B0503030504020204" pitchFamily="34" charset="0"/>
              </a:rPr>
              <a:t> and quality assurance of the work can be critical. </a:t>
            </a:r>
          </a:p>
          <a:p>
            <a:endParaRPr lang="en-US" sz="1200" baseline="0" dirty="0" smtClean="0">
              <a:latin typeface="Frutiger 55 Roman" panose="020B0503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What JCT conditions has the contract been awarded under?  That will denote who the employer is, who needs to take out insurance, what needs covered and whether joint names with the contractor is required and make it clear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Who is responsible for their part of the construction to enable recoveries to be made in the event of a loss. </a:t>
            </a:r>
          </a:p>
          <a:p>
            <a:endParaRPr lang="en-US" sz="1200" dirty="0" smtClean="0">
              <a:latin typeface="Frutiger 55 Roman" panose="020B0503030504020204" pitchFamily="34" charset="0"/>
            </a:endParaRPr>
          </a:p>
          <a:p>
            <a:r>
              <a:rPr lang="en-US" dirty="0" smtClean="0"/>
              <a:t>Extreme method of </a:t>
            </a:r>
            <a:r>
              <a:rPr lang="en-US" dirty="0" err="1" smtClean="0"/>
              <a:t>modificiation</a:t>
            </a:r>
            <a:r>
              <a:rPr lang="en-US" baseline="0" dirty="0" smtClean="0"/>
              <a:t> – we’ve done building down in to basements, now we build up in to airspace which can make a building in to a high rise and change our view on the building as a whole. </a:t>
            </a:r>
          </a:p>
          <a:p>
            <a:endParaRPr lang="en-US" dirty="0" smtClean="0"/>
          </a:p>
          <a:p>
            <a:r>
              <a:rPr lang="en-US" baseline="0" dirty="0" smtClean="0"/>
              <a:t>And are buildings “as built” or was the specification adjusted by the contractors</a:t>
            </a:r>
            <a:endParaRPr lang="en-US" dirty="0" smtClean="0"/>
          </a:p>
          <a:p>
            <a:endParaRPr lang="en-GB" dirty="0"/>
          </a:p>
        </p:txBody>
      </p:sp>
      <p:sp>
        <p:nvSpPr>
          <p:cNvPr id="4" name="Slide Number Placeholder 3"/>
          <p:cNvSpPr>
            <a:spLocks noGrp="1"/>
          </p:cNvSpPr>
          <p:nvPr>
            <p:ph type="sldNum" sz="quarter" idx="10"/>
          </p:nvPr>
        </p:nvSpPr>
        <p:spPr/>
        <p:txBody>
          <a:bodyPr/>
          <a:lstStyle/>
          <a:p>
            <a:fld id="{BF83FDD2-B172-463C-9963-3BE310A23570}" type="slidenum">
              <a:rPr lang="en-US" smtClean="0"/>
              <a:pPr/>
              <a:t>27</a:t>
            </a:fld>
            <a:endParaRPr lang="en-US" dirty="0"/>
          </a:p>
        </p:txBody>
      </p:sp>
    </p:spTree>
    <p:extLst>
      <p:ext uri="{BB962C8B-B14F-4D97-AF65-F5344CB8AC3E}">
        <p14:creationId xmlns="" xmlns:p14="http://schemas.microsoft.com/office/powerpoint/2010/main" val="1855699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Frutiger 55 Roman" panose="020B0503030504020204" pitchFamily="34" charset="0"/>
              </a:rPr>
              <a:t>Its very difficult…. But our view hasn’t materially changed irrespective of Grenfell</a:t>
            </a:r>
          </a:p>
          <a:p>
            <a:endParaRPr lang="en-US" sz="1200" dirty="0" smtClean="0">
              <a:latin typeface="Frutiger 55 Roman" panose="020B0503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Frutiger 55 Roman" panose="020B0503030504020204" pitchFamily="34" charset="0"/>
              </a:rPr>
              <a:t>Identification is extremely difficult, and will continue to be so. The industry is aware of some of these dangers and UWs are becoming accustomed to asking further questions even when  on the surface everything seems non-combustible.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Frutiger 55 Roman" panose="020B0503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Frutiger 55 Roman" panose="020B0503030504020204" pitchFamily="34" charset="0"/>
              </a:rPr>
              <a:t>Will be an area of potential challenge In future re FPOR and Insurance Act.  No one wants to be asking these questions post loss.  We need to ask before and will need granular construction</a:t>
            </a:r>
            <a:r>
              <a:rPr lang="en-US" sz="1200" baseline="0" dirty="0" smtClean="0">
                <a:latin typeface="Frutiger 55 Roman" panose="020B0503030504020204" pitchFamily="34" charset="0"/>
              </a:rPr>
              <a:t> detail.</a:t>
            </a:r>
            <a:endParaRPr lang="en-US" sz="1200" dirty="0" smtClean="0">
              <a:latin typeface="Frutiger 55 Roman" panose="020B0503030504020204" pitchFamily="34" charset="0"/>
            </a:endParaRPr>
          </a:p>
          <a:p>
            <a:endParaRPr lang="en-US" dirty="0" smtClean="0"/>
          </a:p>
          <a:p>
            <a:endParaRPr lang="en-GB" dirty="0"/>
          </a:p>
        </p:txBody>
      </p:sp>
      <p:sp>
        <p:nvSpPr>
          <p:cNvPr id="4" name="Slide Number Placeholder 3"/>
          <p:cNvSpPr>
            <a:spLocks noGrp="1"/>
          </p:cNvSpPr>
          <p:nvPr>
            <p:ph type="sldNum" sz="quarter" idx="10"/>
          </p:nvPr>
        </p:nvSpPr>
        <p:spPr/>
        <p:txBody>
          <a:bodyPr/>
          <a:lstStyle/>
          <a:p>
            <a:fld id="{BF83FDD2-B172-463C-9963-3BE310A23570}" type="slidenum">
              <a:rPr lang="en-US" smtClean="0"/>
              <a:pPr/>
              <a:t>28</a:t>
            </a:fld>
            <a:endParaRPr lang="en-US" dirty="0"/>
          </a:p>
        </p:txBody>
      </p:sp>
    </p:spTree>
    <p:extLst>
      <p:ext uri="{BB962C8B-B14F-4D97-AF65-F5344CB8AC3E}">
        <p14:creationId xmlns="" xmlns:p14="http://schemas.microsoft.com/office/powerpoint/2010/main" val="2931941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sz="1200" dirty="0" smtClean="0">
              <a:latin typeface="Frutiger 55 Roman" panose="020B0503030504020204" pitchFamily="34" charset="0"/>
            </a:endParaRPr>
          </a:p>
          <a:p>
            <a:r>
              <a:rPr lang="en-US" sz="1200" dirty="0" smtClean="0">
                <a:latin typeface="Frutiger 55 Roman" panose="020B0503030504020204" pitchFamily="34" charset="0"/>
              </a:rPr>
              <a:t>But its not all bad news, risks can</a:t>
            </a:r>
            <a:r>
              <a:rPr lang="en-US" sz="1200" baseline="0" dirty="0" smtClean="0">
                <a:latin typeface="Frutiger 55 Roman" panose="020B0503030504020204" pitchFamily="34" charset="0"/>
              </a:rPr>
              <a:t> be mitigated.</a:t>
            </a:r>
          </a:p>
          <a:p>
            <a:endParaRPr lang="en-US" sz="1200" dirty="0" smtClean="0">
              <a:latin typeface="Frutiger 55 Roman" panose="020B0503030504020204" pitchFamily="34" charset="0"/>
            </a:endParaRPr>
          </a:p>
          <a:p>
            <a:r>
              <a:rPr lang="en-US" sz="1200" dirty="0" smtClean="0">
                <a:latin typeface="Frutiger 55 Roman" panose="020B0503030504020204" pitchFamily="34" charset="0"/>
              </a:rPr>
              <a:t>Maintenance</a:t>
            </a:r>
          </a:p>
          <a:p>
            <a:r>
              <a:rPr lang="en-US" sz="1200" dirty="0" smtClean="0">
                <a:latin typeface="Frutiger 55 Roman" panose="020B0503030504020204" pitchFamily="34" charset="0"/>
              </a:rPr>
              <a:t>Heating and ventilation systems should be maintained regularly, particularly where they serve the common parts or are common to more than one flat. </a:t>
            </a:r>
          </a:p>
          <a:p>
            <a:r>
              <a:rPr lang="en-US" sz="1200" dirty="0" smtClean="0">
                <a:latin typeface="Frutiger 55 Roman" panose="020B0503030504020204" pitchFamily="34" charset="0"/>
              </a:rPr>
              <a:t>Fixed electrical installations should be subject to periodic inspection and test at intervals determined by a competent person, no greater than every five years in the case of the common parts and every ten years for installations within each flat.</a:t>
            </a:r>
          </a:p>
          <a:p>
            <a:endParaRPr lang="en-US" sz="1200" dirty="0" smtClean="0">
              <a:latin typeface="Frutiger 55 Roman" panose="020B0503030504020204" pitchFamily="34" charset="0"/>
            </a:endParaRPr>
          </a:p>
          <a:p>
            <a:r>
              <a:rPr lang="en-US" sz="1200" dirty="0" smtClean="0">
                <a:latin typeface="Frutiger 55 Roman" panose="020B0503030504020204" pitchFamily="34" charset="0"/>
              </a:rPr>
              <a:t>Regular inspections</a:t>
            </a:r>
            <a:r>
              <a:rPr lang="en-US" sz="1200" baseline="0" dirty="0" smtClean="0">
                <a:latin typeface="Frutiger 55 Roman" panose="020B0503030504020204" pitchFamily="34" charset="0"/>
              </a:rPr>
              <a:t> on cladding with immediate </a:t>
            </a:r>
            <a:r>
              <a:rPr lang="en-US" sz="1200" dirty="0" smtClean="0">
                <a:latin typeface="Frutiger 55 Roman" panose="020B0503030504020204" pitchFamily="34" charset="0"/>
              </a:rPr>
              <a:t>Remedial action.  Inspection where possible, height restriction on cladding for arson risk.  Know</a:t>
            </a:r>
            <a:r>
              <a:rPr lang="en-US" sz="1200" baseline="0" dirty="0" smtClean="0">
                <a:latin typeface="Frutiger 55 Roman" panose="020B0503030504020204" pitchFamily="34" charset="0"/>
              </a:rPr>
              <a:t> the </a:t>
            </a:r>
            <a:r>
              <a:rPr lang="en-US" sz="1200" dirty="0" smtClean="0">
                <a:latin typeface="Frutiger 55 Roman" panose="020B0503030504020204" pitchFamily="34" charset="0"/>
              </a:rPr>
              <a:t>% of cladding and fire breaks </a:t>
            </a:r>
            <a:r>
              <a:rPr lang="en-US" sz="1200" dirty="0" err="1" smtClean="0">
                <a:latin typeface="Frutiger 55 Roman" panose="020B0503030504020204" pitchFamily="34" charset="0"/>
              </a:rPr>
              <a:t>compartmentation</a:t>
            </a:r>
            <a:r>
              <a:rPr lang="en-US" sz="1200" dirty="0" smtClean="0">
                <a:latin typeface="Frutiger 55 Roman" panose="020B0503030504020204" pitchFamily="34" charset="0"/>
              </a:rPr>
              <a:t> crucially important for safe </a:t>
            </a:r>
            <a:r>
              <a:rPr lang="en-US" sz="1200" dirty="0" err="1" smtClean="0">
                <a:latin typeface="Frutiger 55 Roman" panose="020B0503030504020204" pitchFamily="34" charset="0"/>
              </a:rPr>
              <a:t>evac</a:t>
            </a:r>
            <a:r>
              <a:rPr lang="en-US" sz="1200" baseline="0" dirty="0" smtClean="0">
                <a:latin typeface="Frutiger 55 Roman" panose="020B0503030504020204" pitchFamily="34" charset="0"/>
              </a:rPr>
              <a:t> and </a:t>
            </a:r>
          </a:p>
          <a:p>
            <a:r>
              <a:rPr lang="en-US" sz="1200" baseline="0" dirty="0" smtClean="0">
                <a:latin typeface="Frutiger 55 Roman" panose="020B0503030504020204" pitchFamily="34" charset="0"/>
              </a:rPr>
              <a:t>To the fire brigade.</a:t>
            </a:r>
          </a:p>
          <a:p>
            <a:endParaRPr lang="en-US" sz="1200" dirty="0" smtClean="0">
              <a:latin typeface="Frutiger 55 Roman" panose="020B0503030504020204" pitchFamily="34" charset="0"/>
            </a:endParaRPr>
          </a:p>
          <a:p>
            <a:r>
              <a:rPr lang="en-US" sz="1200" dirty="0" smtClean="0">
                <a:latin typeface="Frutiger 55 Roman" panose="020B0503030504020204" pitchFamily="34" charset="0"/>
              </a:rPr>
              <a:t>Also </a:t>
            </a:r>
            <a:r>
              <a:rPr lang="en-US" sz="1200" dirty="0" err="1" smtClean="0">
                <a:latin typeface="Frutiger 55 Roman" panose="020B0503030504020204" pitchFamily="34" charset="0"/>
              </a:rPr>
              <a:t>licence</a:t>
            </a:r>
            <a:r>
              <a:rPr lang="en-US" sz="1200" dirty="0" smtClean="0">
                <a:latin typeface="Frutiger 55 Roman" panose="020B0503030504020204" pitchFamily="34" charset="0"/>
              </a:rPr>
              <a:t> or monitoring of tenant upgrades to flat entrance doors to preserve fire resistance</a:t>
            </a:r>
          </a:p>
          <a:p>
            <a:endParaRPr lang="en-US" sz="1200" dirty="0" smtClean="0">
              <a:latin typeface="Frutiger 55 Roman" panose="020B0503030504020204" pitchFamily="34" charset="0"/>
            </a:endParaRP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Frutiger 55 Roman" panose="020B0503030504020204" pitchFamily="34" charset="0"/>
              </a:rPr>
              <a:t>Housekeeping,</a:t>
            </a:r>
            <a:r>
              <a:rPr lang="en-US" sz="1200" baseline="0" dirty="0" smtClean="0">
                <a:latin typeface="Frutiger 55 Roman" panose="020B0503030504020204" pitchFamily="34" charset="0"/>
              </a:rPr>
              <a:t>  regular reviews of common areas, with a robust maintenance regime.  Smoking? </a:t>
            </a:r>
            <a:r>
              <a:rPr lang="en-US" sz="1200" dirty="0" smtClean="0">
                <a:latin typeface="Frutiger 55 Roman" panose="020B0503030504020204" pitchFamily="34" charset="0"/>
              </a:rPr>
              <a:t>What is the policy? Completely sterile and zero tolerance or managed use?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Frutiger 55 Roman" panose="020B0503030504020204" pitchFamily="34" charset="0"/>
              </a:rPr>
              <a:t>You </a:t>
            </a:r>
            <a:r>
              <a:rPr lang="en-US" sz="1200" dirty="0" smtClean="0">
                <a:latin typeface="Frutiger 55 Roman" panose="020B0503030504020204" pitchFamily="34" charset="0"/>
              </a:rPr>
              <a:t>Remove opportunities for arson, through denial of fuel, good security.</a:t>
            </a:r>
          </a:p>
          <a:p>
            <a:endParaRPr lang="en-US" sz="1200" baseline="0" dirty="0" smtClean="0">
              <a:latin typeface="Frutiger 55 Roman" panose="020B0503030504020204" pitchFamily="34" charset="0"/>
            </a:endParaRPr>
          </a:p>
          <a:p>
            <a:endParaRPr lang="en-US" sz="1200" dirty="0" smtClean="0">
              <a:latin typeface="Frutiger 55 Roman" panose="020B0503030504020204" pitchFamily="34" charset="0"/>
            </a:endParaRPr>
          </a:p>
          <a:p>
            <a:r>
              <a:rPr lang="en-US" sz="1200" dirty="0" smtClean="0">
                <a:latin typeface="Frutiger 55 Roman" panose="020B0503030504020204" pitchFamily="34" charset="0"/>
              </a:rPr>
              <a:t>Sprinklers – are the current</a:t>
            </a:r>
            <a:r>
              <a:rPr lang="en-US" sz="1200" baseline="0" dirty="0" smtClean="0">
                <a:latin typeface="Frutiger 55 Roman" panose="020B0503030504020204" pitchFamily="34" charset="0"/>
              </a:rPr>
              <a:t> protection of choice and are no doubt the pinnacle of protection.  However, they are expensive to retro fit and not the only choice that will work for fire protection.  Do not ignore physical onsite</a:t>
            </a:r>
          </a:p>
          <a:p>
            <a:r>
              <a:rPr lang="en-US" sz="1200" baseline="0" dirty="0" smtClean="0">
                <a:latin typeface="Frutiger 55 Roman" panose="020B0503030504020204" pitchFamily="34" charset="0"/>
              </a:rPr>
              <a:t>Management of the risk. </a:t>
            </a:r>
          </a:p>
          <a:p>
            <a:endParaRPr lang="en-US" sz="1200" dirty="0" smtClean="0">
              <a:latin typeface="Frutiger 55 Roman" panose="020B0503030504020204" pitchFamily="34" charset="0"/>
            </a:endParaRPr>
          </a:p>
          <a:p>
            <a:r>
              <a:rPr lang="en-US" sz="1200" dirty="0" smtClean="0">
                <a:latin typeface="Frutiger 55 Roman" panose="020B0503030504020204" pitchFamily="34" charset="0"/>
              </a:rPr>
              <a:t>Fire wardens (waking watch)</a:t>
            </a:r>
          </a:p>
          <a:p>
            <a:r>
              <a:rPr lang="en-US" sz="1200" dirty="0" smtClean="0">
                <a:latin typeface="Frutiger 55 Roman" panose="020B0503030504020204" pitchFamily="34" charset="0"/>
              </a:rPr>
              <a:t>Fire Alarms and ensuring action after false alarms to ensure fire brigade attendance</a:t>
            </a:r>
          </a:p>
          <a:p>
            <a:r>
              <a:rPr lang="en-US" sz="1200" dirty="0" smtClean="0">
                <a:latin typeface="Frutiger 55 Roman" panose="020B0503030504020204" pitchFamily="34" charset="0"/>
              </a:rPr>
              <a:t>Evacuation Procedures – review and current</a:t>
            </a:r>
          </a:p>
          <a:p>
            <a:endParaRPr lang="en-US" sz="1200" baseline="0" dirty="0" smtClean="0">
              <a:latin typeface="Frutiger 55 Roman" panose="020B0503030504020204" pitchFamily="34" charset="0"/>
            </a:endParaRPr>
          </a:p>
          <a:p>
            <a:r>
              <a:rPr lang="en-US" sz="1200" dirty="0" smtClean="0">
                <a:latin typeface="Frutiger 55 Roman" panose="020B0503030504020204" pitchFamily="34" charset="0"/>
              </a:rPr>
              <a:t>Any lightning protection systems should be subject to regular maintenance.</a:t>
            </a:r>
          </a:p>
          <a:p>
            <a:endParaRPr lang="en-US" sz="1200" dirty="0" smtClean="0">
              <a:latin typeface="Frutiger 55 Roman" panose="020B0503030504020204" pitchFamily="34" charset="0"/>
            </a:endParaRPr>
          </a:p>
          <a:p>
            <a:r>
              <a:rPr lang="en-US" sz="1200" dirty="0" smtClean="0">
                <a:latin typeface="Frutiger 55 Roman" panose="020B0503030504020204" pitchFamily="34" charset="0"/>
              </a:rPr>
              <a:t>Remove or prevent the use of waste chutes by sealing the hatches.  Provision</a:t>
            </a:r>
            <a:r>
              <a:rPr lang="en-US" sz="1200" baseline="0" dirty="0" smtClean="0">
                <a:latin typeface="Frutiger 55 Roman" panose="020B0503030504020204" pitchFamily="34" charset="0"/>
              </a:rPr>
              <a:t> of suitable waste areas and regular removal will control against opportunistic fire raising</a:t>
            </a:r>
            <a:endParaRPr lang="en-US" sz="1200" dirty="0" smtClean="0">
              <a:latin typeface="Frutiger 55 Roman" panose="020B0503030504020204" pitchFamily="34" charset="0"/>
            </a:endParaRPr>
          </a:p>
          <a:p>
            <a:endParaRPr lang="en-US" sz="1200" dirty="0" smtClean="0">
              <a:latin typeface="Frutiger 55 Roman" panose="020B0503030504020204" pitchFamily="34" charset="0"/>
            </a:endParaRPr>
          </a:p>
          <a:p>
            <a:r>
              <a:rPr lang="en-US" sz="1200" dirty="0" smtClean="0">
                <a:latin typeface="Frutiger 55 Roman" panose="020B0503030504020204" pitchFamily="34" charset="0"/>
              </a:rPr>
              <a:t>Fire Risk </a:t>
            </a:r>
            <a:r>
              <a:rPr lang="en-US" sz="1200" dirty="0" err="1" smtClean="0">
                <a:latin typeface="Frutiger 55 Roman" panose="020B0503030504020204" pitchFamily="34" charset="0"/>
              </a:rPr>
              <a:t>Assesments</a:t>
            </a:r>
            <a:r>
              <a:rPr lang="en-US" sz="1200" dirty="0" smtClean="0">
                <a:latin typeface="Frutiger 55 Roman" panose="020B0503030504020204" pitchFamily="34" charset="0"/>
              </a:rPr>
              <a:t> need to be up to date and regular.</a:t>
            </a:r>
          </a:p>
          <a:p>
            <a:endParaRPr kumimoji="0" lang="en-US" sz="1200" b="0" i="0" u="none" strike="noStrike" cap="none" normalizeH="0" baseline="0" dirty="0" smtClean="0">
              <a:ln>
                <a:noFill/>
              </a:ln>
              <a:effectLst/>
              <a:latin typeface="Frutiger 55 Roman"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Frutiger 55 Roman" panose="020B0503030504020204" pitchFamily="34" charset="0"/>
              </a:rPr>
              <a:t>Cold/Hot works – Contractor Procedures – we have issued a good insider on the subject</a:t>
            </a:r>
          </a:p>
          <a:p>
            <a:endParaRPr kumimoji="0" lang="en-US" sz="1200" b="0" i="0" u="none" strike="noStrike" cap="none" normalizeH="0" baseline="0" dirty="0" smtClean="0">
              <a:ln>
                <a:noFill/>
              </a:ln>
              <a:effectLst/>
              <a:latin typeface="Frutiger 55 Roman" pitchFamily="34" charset="0"/>
            </a:endParaRPr>
          </a:p>
          <a:p>
            <a:endParaRPr lang="en-US" dirty="0" smtClean="0"/>
          </a:p>
          <a:p>
            <a:endParaRPr lang="en-GB" dirty="0"/>
          </a:p>
        </p:txBody>
      </p:sp>
      <p:sp>
        <p:nvSpPr>
          <p:cNvPr id="4" name="Slide Number Placeholder 3"/>
          <p:cNvSpPr>
            <a:spLocks noGrp="1"/>
          </p:cNvSpPr>
          <p:nvPr>
            <p:ph type="sldNum" sz="quarter" idx="10"/>
          </p:nvPr>
        </p:nvSpPr>
        <p:spPr/>
        <p:txBody>
          <a:bodyPr/>
          <a:lstStyle/>
          <a:p>
            <a:fld id="{BF83FDD2-B172-463C-9963-3BE310A23570}" type="slidenum">
              <a:rPr lang="en-US" smtClean="0"/>
              <a:pPr/>
              <a:t>29</a:t>
            </a:fld>
            <a:endParaRPr lang="en-US" dirty="0"/>
          </a:p>
        </p:txBody>
      </p:sp>
    </p:spTree>
    <p:extLst>
      <p:ext uri="{BB962C8B-B14F-4D97-AF65-F5344CB8AC3E}">
        <p14:creationId xmlns="" xmlns:p14="http://schemas.microsoft.com/office/powerpoint/2010/main" val="2810045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latin typeface="Frutiger 55 Roman" panose="020B0503030504020204" pitchFamily="34" charset="0"/>
              </a:rPr>
              <a:t>1 Insurers likely to support their customers – these issues</a:t>
            </a:r>
            <a:r>
              <a:rPr lang="en-US" baseline="0" dirty="0" smtClean="0">
                <a:latin typeface="Frutiger 55 Roman" panose="020B0503030504020204" pitchFamily="34" charset="0"/>
              </a:rPr>
              <a:t> are affecting local authorities and individual customers and they need our help and support</a:t>
            </a:r>
          </a:p>
          <a:p>
            <a:endParaRPr lang="en-US" dirty="0" smtClean="0">
              <a:latin typeface="Frutiger 55 Roman" panose="020B0503030504020204" pitchFamily="34" charset="0"/>
            </a:endParaRPr>
          </a:p>
          <a:p>
            <a:r>
              <a:rPr lang="en-US" dirty="0" smtClean="0">
                <a:latin typeface="Frutiger 55 Roman" panose="020B0503030504020204" pitchFamily="34" charset="0"/>
              </a:rPr>
              <a:t>2 additional</a:t>
            </a:r>
            <a:r>
              <a:rPr lang="en-US" baseline="0" dirty="0" smtClean="0">
                <a:latin typeface="Frutiger 55 Roman" panose="020B0503030504020204" pitchFamily="34" charset="0"/>
              </a:rPr>
              <a:t> requirement for insurers to understand what is on their books and provide updated and comprehensive information to UW’s</a:t>
            </a:r>
          </a:p>
          <a:p>
            <a:endParaRPr lang="en-US" dirty="0" smtClean="0">
              <a:latin typeface="Frutiger 55 Roman" panose="020B0503030504020204" pitchFamily="34" charset="0"/>
            </a:endParaRPr>
          </a:p>
          <a:p>
            <a:r>
              <a:rPr lang="en-US" dirty="0" smtClean="0">
                <a:latin typeface="Frutiger 55 Roman" panose="020B0503030504020204" pitchFamily="34" charset="0"/>
              </a:rPr>
              <a:t>3 Where buildings are known to contain construction materials that present negative insurance risks and where steps are not being taken to rectify this, it may be necessary for us to reflect this in price, terms offered, a combination of both and in extreme cases refusal of cover. </a:t>
            </a:r>
          </a:p>
          <a:p>
            <a:endParaRPr lang="en-US" dirty="0" smtClean="0">
              <a:latin typeface="Frutiger 55 Roman" panose="020B0503030504020204" pitchFamily="34" charset="0"/>
            </a:endParaRPr>
          </a:p>
          <a:p>
            <a:r>
              <a:rPr lang="en-US" dirty="0" smtClean="0">
                <a:latin typeface="Frutiger 55 Roman" panose="020B0503030504020204" pitchFamily="34" charset="0"/>
              </a:rPr>
              <a:t>4Values at risk maybe incorrect, Underinsurance is a perennial problem– and this will only exacerbate concerns on overall exposure - you might see loss limits due to this. </a:t>
            </a:r>
          </a:p>
          <a:p>
            <a:endParaRPr lang="en-US" dirty="0" smtClean="0">
              <a:latin typeface="Frutiger 55 Roman" panose="020B0503030504020204" pitchFamily="34" charset="0"/>
            </a:endParaRPr>
          </a:p>
          <a:p>
            <a:r>
              <a:rPr lang="en-US" dirty="0" smtClean="0">
                <a:latin typeface="Frutiger 55 Roman" panose="020B0503030504020204" pitchFamily="34" charset="0"/>
              </a:rPr>
              <a:t>5 what was out of fashion</a:t>
            </a:r>
            <a:r>
              <a:rPr lang="en-US" baseline="0" dirty="0" smtClean="0">
                <a:latin typeface="Frutiger 55 Roman" panose="020B0503030504020204" pitchFamily="34" charset="0"/>
              </a:rPr>
              <a:t> is back In vogue, </a:t>
            </a:r>
            <a:r>
              <a:rPr lang="en-US" dirty="0" smtClean="0">
                <a:latin typeface="Frutiger 55 Roman" panose="020B0503030504020204" pitchFamily="34" charset="0"/>
              </a:rPr>
              <a:t>Scheduling risk is likely to be more common.  Its not the</a:t>
            </a:r>
            <a:r>
              <a:rPr lang="en-US" baseline="0" dirty="0" smtClean="0">
                <a:latin typeface="Frutiger 55 Roman" panose="020B0503030504020204" pitchFamily="34" charset="0"/>
              </a:rPr>
              <a:t> size of an insurers capacity, its their insight and willingness to put it down. </a:t>
            </a:r>
          </a:p>
          <a:p>
            <a:endParaRPr lang="en-US" dirty="0" smtClean="0">
              <a:latin typeface="Frutiger 55 Roman" panose="020B0503030504020204" pitchFamily="34" charset="0"/>
            </a:endParaRPr>
          </a:p>
          <a:p>
            <a:r>
              <a:rPr lang="en-US" dirty="0" smtClean="0">
                <a:latin typeface="Frutiger 55 Roman" panose="020B0503030504020204" pitchFamily="34" charset="0"/>
              </a:rPr>
              <a:t>6 FAC reinsurance increases leading to premium challenges in a continuing soft market but insurers need to hedge</a:t>
            </a:r>
            <a:r>
              <a:rPr lang="en-US" baseline="0" dirty="0" smtClean="0">
                <a:latin typeface="Frutiger 55 Roman" panose="020B0503030504020204" pitchFamily="34" charset="0"/>
              </a:rPr>
              <a:t> their bets</a:t>
            </a:r>
          </a:p>
          <a:p>
            <a:endParaRPr lang="en-US" dirty="0" smtClean="0">
              <a:latin typeface="Frutiger 55 Roman" panose="020B0503030504020204" pitchFamily="34" charset="0"/>
            </a:endParaRPr>
          </a:p>
          <a:p>
            <a:r>
              <a:rPr lang="en-US" dirty="0" smtClean="0">
                <a:latin typeface="Frutiger 55 Roman" panose="020B0503030504020204" pitchFamily="34" charset="0"/>
              </a:rPr>
              <a:t>7 Customers more likely to listen to insurers – getting some traction on risk improvements and an ability for Insurers</a:t>
            </a:r>
            <a:r>
              <a:rPr lang="en-US" baseline="0" dirty="0" smtClean="0">
                <a:latin typeface="Frutiger 55 Roman" panose="020B0503030504020204" pitchFamily="34" charset="0"/>
              </a:rPr>
              <a:t> to provide thought leadership</a:t>
            </a:r>
          </a:p>
          <a:p>
            <a:endParaRPr lang="en-US" baseline="0" dirty="0" smtClean="0">
              <a:latin typeface="Frutiger 55 Roman" panose="020B0503030504020204" pitchFamily="34" charset="0"/>
            </a:endParaRPr>
          </a:p>
          <a:p>
            <a:r>
              <a:rPr lang="en-US" baseline="0" dirty="0" smtClean="0">
                <a:latin typeface="Frutiger 55 Roman" panose="020B0503030504020204" pitchFamily="34" charset="0"/>
              </a:rPr>
              <a:t>8 FPOR is critical going forward.  Brokers and insurers need to be on the same page.  All insurers do not have the same response under the insurance act and we don’t want to get in to technical arguments after the event if we can help it.  No one wins in these situations</a:t>
            </a:r>
          </a:p>
          <a:p>
            <a:endParaRPr lang="en-US" dirty="0" smtClean="0">
              <a:latin typeface="Frutiger 55 Roman" panose="020B0503030504020204" pitchFamily="34" charset="0"/>
            </a:endParaRPr>
          </a:p>
          <a:p>
            <a:r>
              <a:rPr lang="en-US" dirty="0" smtClean="0">
                <a:latin typeface="Frutiger 55 Roman" panose="020B0503030504020204" pitchFamily="34" charset="0"/>
              </a:rPr>
              <a:t>9 Insurers have put more focus on UW topic, each underwriter will have a different view, but markedly the industry has tightened controls in this sector</a:t>
            </a:r>
          </a:p>
          <a:p>
            <a:endParaRPr lang="en-US" dirty="0" smtClean="0">
              <a:latin typeface="Frutiger 55 Roman" panose="020B0503030504020204" pitchFamily="34" charset="0"/>
            </a:endParaRPr>
          </a:p>
          <a:p>
            <a:r>
              <a:rPr lang="en-US" dirty="0" smtClean="0">
                <a:latin typeface="Frutiger 55 Roman" panose="020B0503030504020204" pitchFamily="34" charset="0"/>
              </a:rPr>
              <a:t>EML Adequacy – that we know our exposures and can balance these risks on our book. </a:t>
            </a:r>
          </a:p>
          <a:p>
            <a:endParaRPr lang="en-US" dirty="0" smtClean="0"/>
          </a:p>
          <a:p>
            <a:endParaRPr lang="en-GB" dirty="0"/>
          </a:p>
        </p:txBody>
      </p:sp>
      <p:sp>
        <p:nvSpPr>
          <p:cNvPr id="4" name="Slide Number Placeholder 3"/>
          <p:cNvSpPr>
            <a:spLocks noGrp="1"/>
          </p:cNvSpPr>
          <p:nvPr>
            <p:ph type="sldNum" sz="quarter" idx="10"/>
          </p:nvPr>
        </p:nvSpPr>
        <p:spPr/>
        <p:txBody>
          <a:bodyPr/>
          <a:lstStyle/>
          <a:p>
            <a:fld id="{BF83FDD2-B172-463C-9963-3BE310A23570}" type="slidenum">
              <a:rPr lang="en-US" smtClean="0"/>
              <a:pPr/>
              <a:t>31</a:t>
            </a:fld>
            <a:endParaRPr lang="en-US" dirty="0"/>
          </a:p>
        </p:txBody>
      </p:sp>
    </p:spTree>
    <p:extLst>
      <p:ext uri="{BB962C8B-B14F-4D97-AF65-F5344CB8AC3E}">
        <p14:creationId xmlns="" xmlns:p14="http://schemas.microsoft.com/office/powerpoint/2010/main" val="13163058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 y="0"/>
            <a:ext cx="9143996" cy="6857998"/>
          </a:xfrm>
          <a:prstGeom prst="rect">
            <a:avLst/>
          </a:prstGeom>
        </p:spPr>
      </p:pic>
      <p:sp>
        <p:nvSpPr>
          <p:cNvPr id="3" name="Title 2"/>
          <p:cNvSpPr>
            <a:spLocks noGrp="1"/>
          </p:cNvSpPr>
          <p:nvPr>
            <p:ph type="title"/>
          </p:nvPr>
        </p:nvSpPr>
        <p:spPr>
          <a:xfrm>
            <a:off x="381001" y="5410200"/>
            <a:ext cx="6858000" cy="609600"/>
          </a:xfrm>
          <a:prstGeom prst="rect">
            <a:avLst/>
          </a:prstGeom>
        </p:spPr>
        <p:txBody>
          <a:bodyPr lIns="0" tIns="0" rIns="0" bIns="0" anchor="t" anchorCtr="0"/>
          <a:lstStyle>
            <a:lvl1pPr algn="l">
              <a:defRPr sz="3600" b="0">
                <a:solidFill>
                  <a:srgbClr val="04364E"/>
                </a:solidFill>
                <a:effectLst/>
                <a:latin typeface="+mn-lt"/>
              </a:defRPr>
            </a:lvl1pPr>
          </a:lstStyle>
          <a:p>
            <a:r>
              <a:rPr lang="en-US" dirty="0" smtClean="0"/>
              <a:t>Click to edit Master title style</a:t>
            </a:r>
            <a:endParaRPr lang="en-US" dirty="0"/>
          </a:p>
        </p:txBody>
      </p:sp>
      <p:sp>
        <p:nvSpPr>
          <p:cNvPr id="6" name="Text Box 4"/>
          <p:cNvSpPr txBox="1">
            <a:spLocks noChangeArrowheads="1"/>
          </p:cNvSpPr>
          <p:nvPr userDrawn="1"/>
        </p:nvSpPr>
        <p:spPr bwMode="auto">
          <a:xfrm>
            <a:off x="2209800" y="6629401"/>
            <a:ext cx="6553200" cy="174407"/>
          </a:xfrm>
          <a:prstGeom prst="rect">
            <a:avLst/>
          </a:prstGeom>
          <a:noFill/>
          <a:ln w="9525">
            <a:noFill/>
            <a:miter lim="800000"/>
            <a:headEnd/>
            <a:tailEnd/>
          </a:ln>
          <a:effectLst/>
        </p:spPr>
        <p:txBody>
          <a:bodyPr wrap="square">
            <a:spAutoFit/>
          </a:bodyPr>
          <a:lstStyle/>
          <a:p>
            <a:pPr algn="r" rtl="0"/>
            <a:r>
              <a:rPr lang="en-US" sz="800" b="0" i="0" u="none" strike="noStrike" kern="100" spc="0" baseline="30000" dirty="0" smtClean="0">
                <a:solidFill>
                  <a:schemeClr val="bg1"/>
                </a:solidFill>
                <a:latin typeface="Calibri" pitchFamily="34" charset="0"/>
                <a:ea typeface="+mn-ea"/>
                <a:cs typeface="Calibri" pitchFamily="34" charset="0"/>
              </a:rPr>
              <a:t>© 2018 Sedgwick Claims Management Services, Inc.</a:t>
            </a:r>
          </a:p>
        </p:txBody>
      </p:sp>
      <p:sp>
        <p:nvSpPr>
          <p:cNvPr id="7" name="Text Placeholder 6"/>
          <p:cNvSpPr>
            <a:spLocks noGrp="1"/>
          </p:cNvSpPr>
          <p:nvPr>
            <p:ph type="body" sz="quarter" idx="10" hasCustomPrompt="1"/>
          </p:nvPr>
        </p:nvSpPr>
        <p:spPr>
          <a:xfrm>
            <a:off x="381001" y="6019800"/>
            <a:ext cx="6858000" cy="457200"/>
          </a:xfrm>
          <a:prstGeom prst="rect">
            <a:avLst/>
          </a:prstGeom>
        </p:spPr>
        <p:txBody>
          <a:bodyPr lIns="0" tIns="0" rIns="0" bIns="0"/>
          <a:lstStyle>
            <a:lvl1pPr marL="0" indent="0">
              <a:buNone/>
              <a:defRPr sz="2400">
                <a:solidFill>
                  <a:srgbClr val="009DDC"/>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sub-title style</a:t>
            </a:r>
          </a:p>
        </p:txBody>
      </p:sp>
    </p:spTree>
    <p:extLst>
      <p:ext uri="{BB962C8B-B14F-4D97-AF65-F5344CB8AC3E}">
        <p14:creationId xmlns:p14="http://schemas.microsoft.com/office/powerpoint/2010/main" xmlns="" val="129969000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1" y="0"/>
            <a:ext cx="9143245" cy="6857434"/>
          </a:xfrm>
          <a:prstGeom prst="rect">
            <a:avLst/>
          </a:prstGeom>
        </p:spPr>
      </p:pic>
      <p:sp>
        <p:nvSpPr>
          <p:cNvPr id="2" name="Title 1"/>
          <p:cNvSpPr>
            <a:spLocks noGrp="1"/>
          </p:cNvSpPr>
          <p:nvPr>
            <p:ph type="title"/>
          </p:nvPr>
        </p:nvSpPr>
        <p:spPr>
          <a:xfrm>
            <a:off x="381000" y="256032"/>
            <a:ext cx="8382000" cy="533400"/>
          </a:xfrm>
          <a:prstGeom prst="rect">
            <a:avLst/>
          </a:prstGeom>
        </p:spPr>
        <p:txBody>
          <a:bodyPr anchor="ctr">
            <a:noAutofit/>
          </a:bodyPr>
          <a:lstStyle>
            <a:lvl1pPr algn="l">
              <a:buFont typeface="Arial" pitchFamily="34" charset="0"/>
              <a:buNone/>
              <a:defRPr sz="2400" b="0">
                <a:solidFill>
                  <a:schemeClr val="bg1"/>
                </a:solidFill>
                <a:effectLst/>
                <a:latin typeface="+mn-lt"/>
                <a:cs typeface="Tahoma" pitchFamily="34" charset="0"/>
              </a:defRPr>
            </a:lvl1pPr>
          </a:lstStyle>
          <a:p>
            <a:r>
              <a:rPr lang="en-US" dirty="0" smtClean="0"/>
              <a:t>Click to edit Master title style</a:t>
            </a:r>
            <a:endParaRPr lang="en-US" dirty="0"/>
          </a:p>
        </p:txBody>
      </p:sp>
      <p:sp>
        <p:nvSpPr>
          <p:cNvPr id="11" name="Text Placeholder 10"/>
          <p:cNvSpPr>
            <a:spLocks noGrp="1"/>
          </p:cNvSpPr>
          <p:nvPr>
            <p:ph type="body" sz="quarter" idx="10"/>
          </p:nvPr>
        </p:nvSpPr>
        <p:spPr>
          <a:xfrm>
            <a:off x="381000" y="1219200"/>
            <a:ext cx="8382000" cy="4800600"/>
          </a:xfrm>
          <a:prstGeom prst="rect">
            <a:avLst/>
          </a:prstGeom>
        </p:spPr>
        <p:txBody>
          <a:bodyPr/>
          <a:lstStyle>
            <a:lvl1pPr marL="228600" indent="-228600">
              <a:buClr>
                <a:srgbClr val="118ACA"/>
              </a:buClr>
              <a:defRPr sz="2000" b="0">
                <a:solidFill>
                  <a:schemeClr val="tx1">
                    <a:lumMod val="75000"/>
                    <a:lumOff val="25000"/>
                  </a:schemeClr>
                </a:solidFill>
                <a:effectLst/>
                <a:latin typeface="+mn-lt"/>
                <a:cs typeface="Tahoma" pitchFamily="34" charset="0"/>
              </a:defRPr>
            </a:lvl1pPr>
            <a:lvl2pPr marL="548640" indent="-228600">
              <a:buClr>
                <a:srgbClr val="118ACA"/>
              </a:buClr>
              <a:defRPr sz="2000">
                <a:solidFill>
                  <a:schemeClr val="tx1">
                    <a:lumMod val="75000"/>
                    <a:lumOff val="25000"/>
                  </a:schemeClr>
                </a:solidFill>
                <a:latin typeface="+mn-lt"/>
                <a:cs typeface="Tahoma" pitchFamily="34" charset="0"/>
              </a:defRPr>
            </a:lvl2pPr>
            <a:lvl3pPr marL="822960" indent="-182880">
              <a:buClr>
                <a:srgbClr val="118ACA"/>
              </a:buClr>
              <a:buFont typeface="Calibri" panose="020F0502020204030204" pitchFamily="34" charset="0"/>
              <a:buChar char="◦"/>
              <a:defRPr sz="1800">
                <a:solidFill>
                  <a:schemeClr val="tx1">
                    <a:lumMod val="75000"/>
                    <a:lumOff val="25000"/>
                  </a:schemeClr>
                </a:solidFill>
                <a:latin typeface="+mn-lt"/>
                <a:cs typeface="Tahoma" pitchFamily="34" charset="0"/>
              </a:defRPr>
            </a:lvl3pPr>
            <a:lvl4pPr marL="1097280" indent="-182880">
              <a:buClr>
                <a:srgbClr val="118ACA"/>
              </a:buClr>
              <a:buFont typeface="Calibri" panose="020F0502020204030204" pitchFamily="34" charset="0"/>
              <a:buChar char="-"/>
              <a:defRPr sz="1800">
                <a:solidFill>
                  <a:schemeClr val="tx1">
                    <a:lumMod val="75000"/>
                    <a:lumOff val="25000"/>
                  </a:schemeClr>
                </a:solidFill>
                <a:latin typeface="+mn-lt"/>
                <a:cs typeface="Tahoma" pitchFamily="34" charset="0"/>
              </a:defRPr>
            </a:lvl4pPr>
            <a:lvl5pPr marL="1371600" indent="-182880">
              <a:buClr>
                <a:srgbClr val="118ACA"/>
              </a:buClr>
              <a:buFont typeface="Calibri" panose="020F0502020204030204" pitchFamily="34" charset="0"/>
              <a:buChar char="▪"/>
              <a:defRPr sz="1800">
                <a:solidFill>
                  <a:schemeClr val="tx1">
                    <a:lumMod val="75000"/>
                    <a:lumOff val="25000"/>
                  </a:schemeClr>
                </a:solidFill>
                <a:latin typeface="+mn-lt"/>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Box 11"/>
          <p:cNvSpPr txBox="1"/>
          <p:nvPr userDrawn="1"/>
        </p:nvSpPr>
        <p:spPr>
          <a:xfrm>
            <a:off x="4381500" y="6446520"/>
            <a:ext cx="381000" cy="230832"/>
          </a:xfrm>
          <a:prstGeom prst="rect">
            <a:avLst/>
          </a:prstGeom>
          <a:noFill/>
        </p:spPr>
        <p:txBody>
          <a:bodyPr wrap="square" rtlCol="0">
            <a:spAutoFit/>
          </a:bodyPr>
          <a:lstStyle/>
          <a:p>
            <a:pPr algn="r"/>
            <a:fld id="{C0FEEB50-F236-4642-B703-53D012411D0C}" type="slidenum">
              <a:rPr lang="en-US" sz="900" b="0" smtClean="0">
                <a:solidFill>
                  <a:srgbClr val="7F7F7F"/>
                </a:solidFill>
                <a:effectLst/>
                <a:latin typeface="+mn-lt"/>
                <a:cs typeface="Arial" pitchFamily="34" charset="0"/>
              </a:rPr>
              <a:pPr algn="r"/>
              <a:t>‹#›</a:t>
            </a:fld>
            <a:endParaRPr lang="en-US" sz="900" b="0" dirty="0">
              <a:solidFill>
                <a:srgbClr val="7F7F7F"/>
              </a:solidFill>
              <a:effectLst/>
              <a:latin typeface="+mn-lt"/>
              <a:cs typeface="Arial" pitchFamily="34" charset="0"/>
            </a:endParaRPr>
          </a:p>
        </p:txBody>
      </p:sp>
      <p:sp>
        <p:nvSpPr>
          <p:cNvPr id="9" name="Text Box 4"/>
          <p:cNvSpPr txBox="1">
            <a:spLocks noChangeArrowheads="1"/>
          </p:cNvSpPr>
          <p:nvPr userDrawn="1"/>
        </p:nvSpPr>
        <p:spPr bwMode="auto">
          <a:xfrm>
            <a:off x="228600" y="6477000"/>
            <a:ext cx="3142657" cy="174407"/>
          </a:xfrm>
          <a:prstGeom prst="rect">
            <a:avLst/>
          </a:prstGeom>
          <a:noFill/>
          <a:ln w="9525">
            <a:noFill/>
            <a:miter lim="800000"/>
            <a:headEnd/>
            <a:tailEnd/>
          </a:ln>
          <a:effectLst/>
        </p:spPr>
        <p:txBody>
          <a:bodyPr wrap="square">
            <a:spAutoFit/>
          </a:bodyPr>
          <a:lstStyle/>
          <a:p>
            <a:pPr algn="l" rtl="0"/>
            <a:r>
              <a:rPr lang="en-US" sz="800" b="0" i="0" u="none" strike="noStrike" kern="1200" baseline="30000" dirty="0" smtClean="0">
                <a:solidFill>
                  <a:schemeClr val="bg1">
                    <a:lumMod val="50000"/>
                  </a:schemeClr>
                </a:solidFill>
                <a:latin typeface="Calibri" pitchFamily="34" charset="0"/>
                <a:ea typeface="+mn-ea"/>
                <a:cs typeface="Calibri" pitchFamily="34" charset="0"/>
              </a:rPr>
              <a:t>© 2018 Sedgwick Claims Management Services, Inc. </a:t>
            </a:r>
          </a:p>
        </p:txBody>
      </p:sp>
    </p:spTree>
    <p:extLst>
      <p:ext uri="{BB962C8B-B14F-4D97-AF65-F5344CB8AC3E}">
        <p14:creationId xmlns:p14="http://schemas.microsoft.com/office/powerpoint/2010/main" xmlns="" val="11791194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Text Box 4"/>
          <p:cNvSpPr txBox="1">
            <a:spLocks noChangeArrowheads="1"/>
          </p:cNvSpPr>
          <p:nvPr userDrawn="1"/>
        </p:nvSpPr>
        <p:spPr bwMode="auto">
          <a:xfrm>
            <a:off x="5730274" y="6613679"/>
            <a:ext cx="3142657" cy="174407"/>
          </a:xfrm>
          <a:prstGeom prst="rect">
            <a:avLst/>
          </a:prstGeom>
          <a:noFill/>
          <a:ln w="9525">
            <a:noFill/>
            <a:miter lim="800000"/>
            <a:headEnd/>
            <a:tailEnd/>
          </a:ln>
          <a:effectLst/>
        </p:spPr>
        <p:txBody>
          <a:bodyPr wrap="square">
            <a:spAutoFit/>
          </a:bodyPr>
          <a:lstStyle/>
          <a:p>
            <a:pPr algn="r" rtl="0"/>
            <a:r>
              <a:rPr lang="en-US" sz="800" b="0" i="0" u="none" strike="noStrike" kern="1200" baseline="30000" dirty="0">
                <a:solidFill>
                  <a:schemeClr val="bg1"/>
                </a:solidFill>
                <a:latin typeface="Calibri" pitchFamily="34" charset="0"/>
                <a:ea typeface="+mn-ea"/>
                <a:cs typeface="Calibri" pitchFamily="34" charset="0"/>
              </a:rPr>
              <a:t>© 2018 Sedgwick Claims Management Services, Inc. - Do not disclose or distribute.</a:t>
            </a:r>
          </a:p>
        </p:txBody>
      </p:sp>
    </p:spTree>
    <p:extLst>
      <p:ext uri="{BB962C8B-B14F-4D97-AF65-F5344CB8AC3E}">
        <p14:creationId xmlns:p14="http://schemas.microsoft.com/office/powerpoint/2010/main" xmlns="" val="25191917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382159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iming>
    <p:tnLst>
      <p:par>
        <p:cTn id="1" dur="indefinite" restart="never" nodeType="tmRoot"/>
      </p:par>
    </p:tnLst>
  </p:timing>
  <p:hf hdr="0" ftr="0" dt="0"/>
  <p:txStyles>
    <p:titleStyle>
      <a:lvl1pPr algn="ctr" defTabSz="914400" rtl="0" eaLnBrk="1" latinLnBrk="0" hangingPunct="1">
        <a:spcBef>
          <a:spcPct val="0"/>
        </a:spcBef>
        <a:buNone/>
        <a:defRPr lang="en-US" sz="4400" kern="1200" smtClean="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lang="en-US" sz="3200" kern="1200" smtClean="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lang="en-US" sz="2800" kern="1200" smtClean="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lang="en-US" sz="2400" kern="1200" smtClean="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lang="en-US" sz="2000" kern="1200" smtClean="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lang="en-US" sz="2000" kern="1200" smtClean="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Property Losses</a:t>
            </a:r>
            <a:endParaRPr lang="en-US" dirty="0"/>
          </a:p>
        </p:txBody>
      </p:sp>
      <p:sp>
        <p:nvSpPr>
          <p:cNvPr id="3" name="Text Placeholder 6"/>
          <p:cNvSpPr>
            <a:spLocks noGrp="1"/>
          </p:cNvSpPr>
          <p:nvPr>
            <p:ph type="body" sz="quarter" idx="10"/>
          </p:nvPr>
        </p:nvSpPr>
        <p:spPr>
          <a:xfrm>
            <a:off x="381001" y="6019800"/>
            <a:ext cx="6858000" cy="457200"/>
          </a:xfrm>
          <a:prstGeom prst="rect">
            <a:avLst/>
          </a:prstGeom>
        </p:spPr>
        <p:txBody>
          <a:bodyPr lIns="0" tIns="0" rIns="0" bIns="0"/>
          <a:lstStyle>
            <a:lvl1pPr marL="0" indent="0">
              <a:buNone/>
              <a:defRPr sz="2400">
                <a:solidFill>
                  <a:srgbClr val="009DDC"/>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Spread of fire in high rise buildings</a:t>
            </a:r>
          </a:p>
        </p:txBody>
      </p:sp>
    </p:spTree>
    <p:extLst>
      <p:ext uri="{BB962C8B-B14F-4D97-AF65-F5344CB8AC3E}">
        <p14:creationId xmlns:p14="http://schemas.microsoft.com/office/powerpoint/2010/main" xmlns="" val="15385074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12" name="Text Placeholder 11"/>
          <p:cNvSpPr>
            <a:spLocks noGrp="1"/>
          </p:cNvSpPr>
          <p:nvPr>
            <p:ph type="body" sz="quarter" idx="10"/>
          </p:nvPr>
        </p:nvSpPr>
        <p:spPr>
          <a:xfrm>
            <a:off x="381000" y="1600200"/>
            <a:ext cx="8382000" cy="4572000"/>
          </a:xfrm>
        </p:spPr>
        <p:txBody>
          <a:bodyPr/>
          <a:lstStyle/>
          <a:p>
            <a:pPr lvl="0"/>
            <a:r>
              <a:rPr lang="en-US" sz="2400" dirty="0" smtClean="0"/>
              <a:t>Spread of fire in high rise building</a:t>
            </a:r>
            <a:endParaRPr lang="en-US" sz="2400" dirty="0"/>
          </a:p>
          <a:p>
            <a:pPr lvl="1"/>
            <a:r>
              <a:rPr lang="en-US" dirty="0" smtClean="0"/>
              <a:t>A loss adjusters perspective</a:t>
            </a:r>
          </a:p>
          <a:p>
            <a:pPr lvl="2"/>
            <a:r>
              <a:rPr lang="en-US" dirty="0" smtClean="0"/>
              <a:t>Andrew King, Head of FAS Global (EMEA)</a:t>
            </a:r>
          </a:p>
          <a:p>
            <a:pPr lvl="1"/>
            <a:r>
              <a:rPr lang="en-GB" dirty="0" smtClean="0"/>
              <a:t> Practicalities of Fire Spread</a:t>
            </a:r>
          </a:p>
          <a:p>
            <a:pPr lvl="2"/>
            <a:r>
              <a:rPr lang="en-GB" dirty="0" smtClean="0"/>
              <a:t>Andrew Moncrieff, Managing Director, Hawkins</a:t>
            </a:r>
            <a:endParaRPr lang="en-US" dirty="0" smtClean="0"/>
          </a:p>
          <a:p>
            <a:pPr lvl="1"/>
            <a:r>
              <a:rPr lang="en-US" dirty="0" smtClean="0"/>
              <a:t>Legislation – then and now</a:t>
            </a:r>
          </a:p>
          <a:p>
            <a:pPr lvl="2"/>
            <a:r>
              <a:rPr lang="en-US" dirty="0" smtClean="0"/>
              <a:t>Iain Corbett, Partner, </a:t>
            </a:r>
            <a:r>
              <a:rPr lang="en-GB" dirty="0" smtClean="0"/>
              <a:t>Kennedys </a:t>
            </a:r>
            <a:endParaRPr lang="en-US" dirty="0" smtClean="0"/>
          </a:p>
          <a:p>
            <a:pPr lvl="1"/>
            <a:r>
              <a:rPr lang="en-US" dirty="0" smtClean="0"/>
              <a:t>Underwriting considerations</a:t>
            </a:r>
            <a:endParaRPr lang="en-US" dirty="0"/>
          </a:p>
          <a:p>
            <a:pPr lvl="2"/>
            <a:r>
              <a:rPr lang="en-US" dirty="0" smtClean="0"/>
              <a:t>Evan Moore, </a:t>
            </a:r>
            <a:r>
              <a:rPr lang="en-GB" dirty="0" smtClean="0"/>
              <a:t>REI Underwriting Manager , Zurich</a:t>
            </a:r>
            <a:endParaRPr lang="en-US" dirty="0"/>
          </a:p>
        </p:txBody>
      </p:sp>
      <p:pic>
        <p:nvPicPr>
          <p:cNvPr id="4" name="Picture 3" descr="FAS Transparent.png"/>
          <p:cNvPicPr>
            <a:picLocks noChangeAspect="1"/>
          </p:cNvPicPr>
          <p:nvPr/>
        </p:nvPicPr>
        <p:blipFill>
          <a:blip r:embed="rId3" cstate="print"/>
          <a:stretch>
            <a:fillRect/>
          </a:stretch>
        </p:blipFill>
        <p:spPr>
          <a:xfrm>
            <a:off x="6629400" y="1473200"/>
            <a:ext cx="1920244" cy="918456"/>
          </a:xfrm>
          <a:prstGeom prst="rect">
            <a:avLst/>
          </a:prstGeom>
        </p:spPr>
      </p:pic>
      <p:pic>
        <p:nvPicPr>
          <p:cNvPr id="5" name="Picture 2" descr="Hawkins - Leaders in Forensic investigation"/>
          <p:cNvPicPr>
            <a:picLocks noChangeAspect="1" noChangeArrowheads="1"/>
          </p:cNvPicPr>
          <p:nvPr/>
        </p:nvPicPr>
        <p:blipFill>
          <a:blip r:embed="rId4" cstate="print"/>
          <a:srcRect/>
          <a:stretch>
            <a:fillRect/>
          </a:stretch>
        </p:blipFill>
        <p:spPr bwMode="auto">
          <a:xfrm>
            <a:off x="6629400" y="2616200"/>
            <a:ext cx="1944841" cy="838200"/>
          </a:xfrm>
          <a:prstGeom prst="rect">
            <a:avLst/>
          </a:prstGeom>
          <a:noFill/>
        </p:spPr>
      </p:pic>
      <p:pic>
        <p:nvPicPr>
          <p:cNvPr id="6" name="Picture 5" descr="zurich-logo.png"/>
          <p:cNvPicPr>
            <a:picLocks noChangeAspect="1"/>
          </p:cNvPicPr>
          <p:nvPr/>
        </p:nvPicPr>
        <p:blipFill>
          <a:blip r:embed="rId5" cstate="print"/>
          <a:stretch>
            <a:fillRect/>
          </a:stretch>
        </p:blipFill>
        <p:spPr>
          <a:xfrm>
            <a:off x="6400800" y="4368800"/>
            <a:ext cx="2362200" cy="1574800"/>
          </a:xfrm>
          <a:prstGeom prst="rect">
            <a:avLst/>
          </a:prstGeom>
        </p:spPr>
      </p:pic>
      <p:pic>
        <p:nvPicPr>
          <p:cNvPr id="7" name="Picture 4" descr="https://www196.lunapic.com/editor/working/152657098033314419?2463093144"/>
          <p:cNvPicPr>
            <a:picLocks noChangeAspect="1" noChangeArrowheads="1"/>
          </p:cNvPicPr>
          <p:nvPr/>
        </p:nvPicPr>
        <p:blipFill>
          <a:blip r:embed="rId6" cstate="print"/>
          <a:srcRect/>
          <a:stretch>
            <a:fillRect/>
          </a:stretch>
        </p:blipFill>
        <p:spPr bwMode="auto">
          <a:xfrm>
            <a:off x="6553200" y="3683000"/>
            <a:ext cx="2105025" cy="962708"/>
          </a:xfrm>
          <a:prstGeom prst="rect">
            <a:avLst/>
          </a:prstGeom>
          <a:noFill/>
        </p:spPr>
      </p:pic>
    </p:spTree>
    <p:extLst>
      <p:ext uri="{BB962C8B-B14F-4D97-AF65-F5344CB8AC3E}">
        <p14:creationId xmlns:p14="http://schemas.microsoft.com/office/powerpoint/2010/main" xmlns="" val="29979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1000" fill="hold"/>
                                        <p:tgtEl>
                                          <p:spTgt spid="6"/>
                                        </p:tgtEl>
                                        <p:attrNameLst>
                                          <p:attrName>ppt_x</p:attrName>
                                        </p:attrNameLst>
                                      </p:cBhvr>
                                      <p:tavLst>
                                        <p:tav tm="0">
                                          <p:val>
                                            <p:strVal val="1+#ppt_w/2"/>
                                          </p:val>
                                        </p:tav>
                                        <p:tav tm="100000">
                                          <p:val>
                                            <p:strVal val="#ppt_x"/>
                                          </p:val>
                                        </p:tav>
                                      </p:tavLst>
                                    </p:anim>
                                    <p:anim calcmode="lin" valueType="num">
                                      <p:cBhvr additive="base">
                                        <p:cTn id="23"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4" name="Rectangle 3"/>
          <p:cNvSpPr/>
          <p:nvPr/>
        </p:nvSpPr>
        <p:spPr>
          <a:xfrm>
            <a:off x="762000" y="2057400"/>
            <a:ext cx="3962400" cy="304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lumMod val="65000"/>
                    <a:lumOff val="35000"/>
                  </a:schemeClr>
                </a:solidFill>
              </a:rPr>
              <a:t>A loss adjusters perspective</a:t>
            </a:r>
          </a:p>
          <a:p>
            <a:pPr algn="ctr"/>
            <a:endParaRPr lang="en-GB" sz="2000" dirty="0" smtClean="0">
              <a:solidFill>
                <a:schemeClr val="tx1">
                  <a:lumMod val="65000"/>
                  <a:lumOff val="35000"/>
                </a:schemeClr>
              </a:solidFill>
            </a:endParaRPr>
          </a:p>
          <a:p>
            <a:pPr algn="ctr"/>
            <a:r>
              <a:rPr lang="en-GB" sz="2000" dirty="0" smtClean="0">
                <a:solidFill>
                  <a:schemeClr val="tx1">
                    <a:lumMod val="65000"/>
                    <a:lumOff val="35000"/>
                  </a:schemeClr>
                </a:solidFill>
              </a:rPr>
              <a:t>Presenter: </a:t>
            </a:r>
            <a:r>
              <a:rPr lang="en-GB" sz="2000" dirty="0" smtClean="0">
                <a:solidFill>
                  <a:schemeClr val="tx1">
                    <a:lumMod val="65000"/>
                    <a:lumOff val="35000"/>
                  </a:schemeClr>
                </a:solidFill>
                <a:latin typeface="+mj-lt"/>
              </a:rPr>
              <a:t>Andrew King</a:t>
            </a:r>
          </a:p>
          <a:p>
            <a:endParaRPr lang="en-GB" sz="2000" dirty="0" smtClean="0">
              <a:solidFill>
                <a:schemeClr val="tx1">
                  <a:lumMod val="65000"/>
                  <a:lumOff val="35000"/>
                </a:schemeClr>
              </a:solidFill>
            </a:endParaRPr>
          </a:p>
          <a:p>
            <a:endParaRPr lang="en-GB" sz="2000" dirty="0" smtClean="0">
              <a:solidFill>
                <a:schemeClr val="tx1">
                  <a:lumMod val="65000"/>
                  <a:lumOff val="35000"/>
                </a:schemeClr>
              </a:solidFill>
            </a:endParaRPr>
          </a:p>
          <a:p>
            <a:endParaRPr lang="en-GB" sz="2000" dirty="0" smtClean="0">
              <a:solidFill>
                <a:schemeClr val="tx1">
                  <a:lumMod val="65000"/>
                  <a:lumOff val="35000"/>
                </a:schemeClr>
              </a:solidFill>
            </a:endParaRPr>
          </a:p>
          <a:p>
            <a:endParaRPr lang="en-GB" sz="2000" dirty="0" smtClean="0">
              <a:solidFill>
                <a:schemeClr val="tx1">
                  <a:lumMod val="65000"/>
                  <a:lumOff val="35000"/>
                </a:schemeClr>
              </a:solidFill>
            </a:endParaRPr>
          </a:p>
        </p:txBody>
      </p:sp>
      <p:pic>
        <p:nvPicPr>
          <p:cNvPr id="7" name="Picture 6" descr="Sedgwick transparent logo.png"/>
          <p:cNvPicPr>
            <a:picLocks noChangeAspect="1"/>
          </p:cNvPicPr>
          <p:nvPr/>
        </p:nvPicPr>
        <p:blipFill>
          <a:blip r:embed="rId4" cstate="print"/>
          <a:stretch>
            <a:fillRect/>
          </a:stretch>
        </p:blipFill>
        <p:spPr>
          <a:xfrm>
            <a:off x="914399" y="3962400"/>
            <a:ext cx="1090945" cy="1021082"/>
          </a:xfrm>
          <a:prstGeom prst="rect">
            <a:avLst/>
          </a:prstGeom>
        </p:spPr>
      </p:pic>
      <p:pic>
        <p:nvPicPr>
          <p:cNvPr id="8" name="Picture 7" descr="FAS Transparent.png"/>
          <p:cNvPicPr>
            <a:picLocks noChangeAspect="1"/>
          </p:cNvPicPr>
          <p:nvPr/>
        </p:nvPicPr>
        <p:blipFill>
          <a:blip r:embed="rId5" cstate="print"/>
          <a:stretch>
            <a:fillRect/>
          </a:stretch>
        </p:blipFill>
        <p:spPr>
          <a:xfrm>
            <a:off x="2590800" y="3962400"/>
            <a:ext cx="1920244" cy="918456"/>
          </a:xfrm>
          <a:prstGeom prst="rect">
            <a:avLst/>
          </a:prstGeom>
        </p:spPr>
      </p:pic>
    </p:spTree>
    <p:extLst>
      <p:ext uri="{BB962C8B-B14F-4D97-AF65-F5344CB8AC3E}">
        <p14:creationId xmlns:p14="http://schemas.microsoft.com/office/powerpoint/2010/main" xmlns="" val="28441856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Plan – immediate thoughts</a:t>
            </a:r>
            <a:endParaRPr lang="en-US" dirty="0"/>
          </a:p>
        </p:txBody>
      </p:sp>
      <p:sp>
        <p:nvSpPr>
          <p:cNvPr id="12" name="Text Placeholder 11"/>
          <p:cNvSpPr>
            <a:spLocks noGrp="1"/>
          </p:cNvSpPr>
          <p:nvPr>
            <p:ph type="body" sz="quarter" idx="10"/>
          </p:nvPr>
        </p:nvSpPr>
        <p:spPr>
          <a:xfrm>
            <a:off x="381000" y="1447800"/>
            <a:ext cx="8382000" cy="4572000"/>
          </a:xfrm>
        </p:spPr>
        <p:txBody>
          <a:bodyPr/>
          <a:lstStyle/>
          <a:p>
            <a:r>
              <a:rPr lang="en-GB" dirty="0" smtClean="0"/>
              <a:t>Causation – ignition, third party involvement.</a:t>
            </a:r>
          </a:p>
          <a:p>
            <a:r>
              <a:rPr lang="en-GB" dirty="0" smtClean="0"/>
              <a:t>Why did the fire spread – design, materials used, quality of the construction, building management and maintenance.</a:t>
            </a:r>
          </a:p>
          <a:p>
            <a:r>
              <a:rPr lang="en-GB" dirty="0" smtClean="0"/>
              <a:t>What additional damage has been caused by the spread to the subject matter of the policy and possibly to third party property</a:t>
            </a:r>
          </a:p>
          <a:p>
            <a:r>
              <a:rPr lang="en-GB" dirty="0" smtClean="0"/>
              <a:t> After discovery was anything done or not done that caused the blaze to </a:t>
            </a:r>
            <a:r>
              <a:rPr lang="en-GB" dirty="0" smtClean="0"/>
              <a:t>spread.</a:t>
            </a:r>
            <a:endParaRPr lang="en-GB" dirty="0" smtClean="0"/>
          </a:p>
          <a:p>
            <a:r>
              <a:rPr lang="en-GB" dirty="0" smtClean="0"/>
              <a:t>Subrogation matters –  designers, architects, engineers, construction firms, building management and maintenance organisations, contractual relationship with owners, applicable law and regulations.</a:t>
            </a:r>
          </a:p>
        </p:txBody>
      </p:sp>
      <p:pic>
        <p:nvPicPr>
          <p:cNvPr id="4" name="Picture 2" descr="C:\Users\boitoc\Desktop\Pic\1CYlhqaOn2ZrDSZOkZAP.jpg"/>
          <p:cNvPicPr>
            <a:picLocks noChangeAspect="1" noChangeArrowheads="1"/>
          </p:cNvPicPr>
          <p:nvPr/>
        </p:nvPicPr>
        <p:blipFill>
          <a:blip r:embed="rId3" cstate="print"/>
          <a:srcRect l="4140"/>
          <a:stretch>
            <a:fillRect/>
          </a:stretch>
        </p:blipFill>
        <p:spPr bwMode="auto">
          <a:xfrm>
            <a:off x="0" y="1447800"/>
            <a:ext cx="9144000" cy="4648200"/>
          </a:xfrm>
          <a:prstGeom prst="rect">
            <a:avLst/>
          </a:prstGeom>
          <a:noFill/>
        </p:spPr>
      </p:pic>
    </p:spTree>
    <p:extLst>
      <p:ext uri="{BB962C8B-B14F-4D97-AF65-F5344CB8AC3E}">
        <p14:creationId xmlns:p14="http://schemas.microsoft.com/office/powerpoint/2010/main" xmlns="" val="29979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16" fill="hold" nodeType="clickEffect">
                                  <p:stCondLst>
                                    <p:cond delay="0"/>
                                  </p:stCondLst>
                                  <p:childTnLst>
                                    <p:animEffect transition="out" filter="diamond(in)">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Plan – immediate thoughts</a:t>
            </a:r>
            <a:endParaRPr lang="en-US" dirty="0"/>
          </a:p>
        </p:txBody>
      </p:sp>
      <p:sp>
        <p:nvSpPr>
          <p:cNvPr id="12" name="Text Placeholder 11"/>
          <p:cNvSpPr>
            <a:spLocks noGrp="1"/>
          </p:cNvSpPr>
          <p:nvPr>
            <p:ph type="body" sz="quarter" idx="10"/>
          </p:nvPr>
        </p:nvSpPr>
        <p:spPr/>
        <p:txBody>
          <a:bodyPr/>
          <a:lstStyle/>
          <a:p>
            <a:endParaRPr lang="en-GB" dirty="0" smtClean="0"/>
          </a:p>
          <a:p>
            <a:r>
              <a:rPr lang="en-GB" dirty="0" smtClean="0"/>
              <a:t>Insured parties </a:t>
            </a:r>
          </a:p>
          <a:p>
            <a:r>
              <a:rPr lang="en-GB" dirty="0" smtClean="0"/>
              <a:t>The Business insured</a:t>
            </a:r>
          </a:p>
          <a:p>
            <a:r>
              <a:rPr lang="en-GB" dirty="0" smtClean="0"/>
              <a:t>The Premises </a:t>
            </a:r>
          </a:p>
          <a:p>
            <a:pPr lvl="1"/>
            <a:r>
              <a:rPr lang="en-GB" dirty="0" smtClean="0"/>
              <a:t>History</a:t>
            </a:r>
          </a:p>
          <a:p>
            <a:pPr lvl="1"/>
            <a:r>
              <a:rPr lang="en-GB" dirty="0" smtClean="0"/>
              <a:t>Power, services, systems</a:t>
            </a:r>
          </a:p>
          <a:p>
            <a:pPr lvl="1"/>
            <a:r>
              <a:rPr lang="en-GB" dirty="0" smtClean="0"/>
              <a:t>Maintenance and management</a:t>
            </a:r>
          </a:p>
          <a:p>
            <a:r>
              <a:rPr lang="en-GB" dirty="0" smtClean="0"/>
              <a:t>Certification and inspection</a:t>
            </a:r>
          </a:p>
          <a:p>
            <a:r>
              <a:rPr lang="en-GB" dirty="0" smtClean="0"/>
              <a:t>Risk assessments and management</a:t>
            </a:r>
          </a:p>
          <a:p>
            <a:r>
              <a:rPr lang="en-GB" dirty="0" smtClean="0"/>
              <a:t>Risk control regime </a:t>
            </a:r>
          </a:p>
        </p:txBody>
      </p:sp>
      <p:sp>
        <p:nvSpPr>
          <p:cNvPr id="4" name="Content Placeholder 7"/>
          <p:cNvSpPr txBox="1">
            <a:spLocks/>
          </p:cNvSpPr>
          <p:nvPr/>
        </p:nvSpPr>
        <p:spPr>
          <a:xfrm>
            <a:off x="4648200" y="1600200"/>
            <a:ext cx="4038600" cy="4525963"/>
          </a:xfrm>
          <a:prstGeom prst="rect">
            <a:avLst/>
          </a:prstGeom>
        </p:spPr>
        <p:txBody>
          <a:bodyPr/>
          <a:lstStyle/>
          <a:p>
            <a:pPr marL="228600" marR="0" lvl="0" indent="-228600" fontAlgn="auto">
              <a:lnSpc>
                <a:spcPct val="100000"/>
              </a:lnSpc>
              <a:spcBef>
                <a:spcPct val="20000"/>
              </a:spcBef>
              <a:spcAft>
                <a:spcPts val="0"/>
              </a:spcAft>
              <a:buClr>
                <a:srgbClr val="118ACA"/>
              </a:buClr>
              <a:buSzTx/>
              <a:tabLst/>
              <a:defRPr/>
            </a:pPr>
            <a:r>
              <a:rPr lang="en-GB" sz="2000" i="1" dirty="0" smtClean="0">
                <a:solidFill>
                  <a:schemeClr val="tx1">
                    <a:lumMod val="75000"/>
                    <a:lumOff val="25000"/>
                  </a:schemeClr>
                </a:solidFill>
                <a:cs typeface="Tahoma" pitchFamily="34" charset="0"/>
              </a:rPr>
              <a:t>    Does the policy contain the correct details and accurately reflect what business activity had been taking place?</a:t>
            </a:r>
          </a:p>
          <a:p>
            <a:pPr marL="228600" marR="0" lvl="0" indent="-228600" fontAlgn="auto">
              <a:lnSpc>
                <a:spcPct val="100000"/>
              </a:lnSpc>
              <a:spcBef>
                <a:spcPct val="20000"/>
              </a:spcBef>
              <a:spcAft>
                <a:spcPts val="0"/>
              </a:spcAft>
              <a:buClr>
                <a:srgbClr val="118ACA"/>
              </a:buClr>
              <a:buSzTx/>
              <a:tabLst/>
              <a:defRPr/>
            </a:pPr>
            <a:endParaRPr lang="en-GB" sz="2000" i="1" dirty="0" smtClean="0">
              <a:solidFill>
                <a:schemeClr val="tx1">
                  <a:lumMod val="75000"/>
                  <a:lumOff val="25000"/>
                </a:schemeClr>
              </a:solidFill>
              <a:cs typeface="Tahoma" pitchFamily="34" charset="0"/>
            </a:endParaRPr>
          </a:p>
          <a:p>
            <a:pPr marL="228600" marR="0" lvl="0" indent="-228600" fontAlgn="auto">
              <a:lnSpc>
                <a:spcPct val="100000"/>
              </a:lnSpc>
              <a:spcBef>
                <a:spcPct val="20000"/>
              </a:spcBef>
              <a:spcAft>
                <a:spcPts val="0"/>
              </a:spcAft>
              <a:buClr>
                <a:srgbClr val="118ACA"/>
              </a:buClr>
              <a:buSzTx/>
              <a:tabLst/>
              <a:defRPr/>
            </a:pPr>
            <a:r>
              <a:rPr lang="en-GB" sz="2000" i="1" dirty="0" smtClean="0">
                <a:solidFill>
                  <a:schemeClr val="tx1">
                    <a:lumMod val="75000"/>
                    <a:lumOff val="25000"/>
                  </a:schemeClr>
                </a:solidFill>
                <a:cs typeface="Tahoma" pitchFamily="34" charset="0"/>
              </a:rPr>
              <a:t>   Does the broker’s underwriting presentation fully reflect the </a:t>
            </a:r>
            <a:r>
              <a:rPr lang="en-GB" sz="2000" i="1" dirty="0" err="1" smtClean="0">
                <a:solidFill>
                  <a:schemeClr val="tx1">
                    <a:lumMod val="75000"/>
                    <a:lumOff val="25000"/>
                  </a:schemeClr>
                </a:solidFill>
                <a:cs typeface="Tahoma" pitchFamily="34" charset="0"/>
              </a:rPr>
              <a:t>actualite</a:t>
            </a:r>
            <a:r>
              <a:rPr lang="en-GB" sz="2000" i="1" dirty="0" smtClean="0">
                <a:solidFill>
                  <a:schemeClr val="tx1">
                    <a:lumMod val="75000"/>
                    <a:lumOff val="25000"/>
                  </a:schemeClr>
                </a:solidFill>
                <a:cs typeface="Tahoma" pitchFamily="34" charset="0"/>
              </a:rPr>
              <a:t>??</a:t>
            </a:r>
          </a:p>
          <a:p>
            <a:pPr marL="228600" marR="0" lvl="0" indent="-228600" fontAlgn="auto">
              <a:lnSpc>
                <a:spcPct val="100000"/>
              </a:lnSpc>
              <a:spcBef>
                <a:spcPct val="20000"/>
              </a:spcBef>
              <a:spcAft>
                <a:spcPts val="0"/>
              </a:spcAft>
              <a:buClr>
                <a:srgbClr val="118ACA"/>
              </a:buClr>
              <a:buSzTx/>
              <a:tabLst/>
              <a:defRPr/>
            </a:pPr>
            <a:endParaRPr lang="en-GB" sz="2000" i="1" dirty="0" smtClean="0">
              <a:solidFill>
                <a:schemeClr val="tx1">
                  <a:lumMod val="75000"/>
                  <a:lumOff val="25000"/>
                </a:schemeClr>
              </a:solidFill>
              <a:cs typeface="Tahoma" pitchFamily="34" charset="0"/>
            </a:endParaRPr>
          </a:p>
          <a:p>
            <a:pPr marL="228600" marR="0" lvl="0" indent="-228600" fontAlgn="auto">
              <a:lnSpc>
                <a:spcPct val="100000"/>
              </a:lnSpc>
              <a:spcBef>
                <a:spcPct val="20000"/>
              </a:spcBef>
              <a:spcAft>
                <a:spcPts val="0"/>
              </a:spcAft>
              <a:buClr>
                <a:srgbClr val="118ACA"/>
              </a:buClr>
              <a:buSzTx/>
              <a:tabLst/>
              <a:defRPr/>
            </a:pPr>
            <a:r>
              <a:rPr lang="en-GB" sz="2000" i="1" dirty="0" smtClean="0">
                <a:solidFill>
                  <a:schemeClr val="tx1">
                    <a:lumMod val="75000"/>
                    <a:lumOff val="25000"/>
                  </a:schemeClr>
                </a:solidFill>
                <a:cs typeface="Tahoma" pitchFamily="34" charset="0"/>
              </a:rPr>
              <a:t>   What questions were asked at the underwriting presentation itself???</a:t>
            </a:r>
            <a:endParaRPr lang="en-GB" sz="2000" i="1" dirty="0">
              <a:solidFill>
                <a:schemeClr val="tx1">
                  <a:lumMod val="75000"/>
                  <a:lumOff val="25000"/>
                </a:schemeClr>
              </a:solidFill>
              <a:cs typeface="Tahoma" pitchFamily="34" charset="0"/>
            </a:endParaRPr>
          </a:p>
        </p:txBody>
      </p:sp>
    </p:spTree>
    <p:extLst>
      <p:ext uri="{BB962C8B-B14F-4D97-AF65-F5344CB8AC3E}">
        <p14:creationId xmlns:p14="http://schemas.microsoft.com/office/powerpoint/2010/main" xmlns="" val="29979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 calcmode="lin" valueType="num">
                                      <p:cBhvr additive="base">
                                        <p:cTn id="12"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 calcmode="lin" valueType="num">
                                      <p:cBhvr additive="base">
                                        <p:cTn id="1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Address Downtown Dubai</a:t>
            </a:r>
            <a:endParaRPr lang="en-US" dirty="0"/>
          </a:p>
        </p:txBody>
      </p:sp>
      <p:pic>
        <p:nvPicPr>
          <p:cNvPr id="5" name="Picture 2"/>
          <p:cNvPicPr>
            <a:picLocks noChangeAspect="1" noChangeArrowheads="1"/>
          </p:cNvPicPr>
          <p:nvPr/>
        </p:nvPicPr>
        <p:blipFill>
          <a:blip r:embed="rId3" cstate="print"/>
          <a:srcRect/>
          <a:stretch>
            <a:fillRect/>
          </a:stretch>
        </p:blipFill>
        <p:spPr bwMode="auto">
          <a:xfrm>
            <a:off x="0" y="1219200"/>
            <a:ext cx="9144000" cy="4873804"/>
          </a:xfrm>
          <a:prstGeom prst="rect">
            <a:avLst/>
          </a:prstGeom>
          <a:noFill/>
          <a:ln w="9525">
            <a:noFill/>
            <a:miter lim="800000"/>
            <a:headEnd/>
            <a:tailEnd/>
          </a:ln>
        </p:spPr>
      </p:pic>
    </p:spTree>
    <p:extLst>
      <p:ext uri="{BB962C8B-B14F-4D97-AF65-F5344CB8AC3E}">
        <p14:creationId xmlns:p14="http://schemas.microsoft.com/office/powerpoint/2010/main" xmlns="" val="299795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4" name="Rectangle 3"/>
          <p:cNvSpPr/>
          <p:nvPr/>
        </p:nvSpPr>
        <p:spPr>
          <a:xfrm>
            <a:off x="762000" y="2057400"/>
            <a:ext cx="3962400" cy="304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lumMod val="65000"/>
                    <a:lumOff val="35000"/>
                  </a:schemeClr>
                </a:solidFill>
              </a:rPr>
              <a:t>Practicalities of </a:t>
            </a:r>
          </a:p>
          <a:p>
            <a:pPr algn="ctr"/>
            <a:r>
              <a:rPr lang="en-GB" sz="3600" dirty="0" smtClean="0">
                <a:solidFill>
                  <a:schemeClr val="tx1">
                    <a:lumMod val="65000"/>
                    <a:lumOff val="35000"/>
                  </a:schemeClr>
                </a:solidFill>
              </a:rPr>
              <a:t>Fire Spread</a:t>
            </a:r>
          </a:p>
          <a:p>
            <a:pPr algn="ctr"/>
            <a:endParaRPr lang="en-GB" sz="1200" dirty="0" smtClean="0">
              <a:solidFill>
                <a:schemeClr val="tx1">
                  <a:lumMod val="65000"/>
                  <a:lumOff val="35000"/>
                </a:schemeClr>
              </a:solidFill>
            </a:endParaRPr>
          </a:p>
          <a:p>
            <a:pPr algn="ctr"/>
            <a:r>
              <a:rPr lang="en-GB" sz="2000" dirty="0" smtClean="0">
                <a:solidFill>
                  <a:schemeClr val="tx1">
                    <a:lumMod val="65000"/>
                    <a:lumOff val="35000"/>
                  </a:schemeClr>
                </a:solidFill>
              </a:rPr>
              <a:t>Presenter: </a:t>
            </a:r>
            <a:r>
              <a:rPr lang="en-GB" sz="2000" dirty="0" smtClean="0">
                <a:solidFill>
                  <a:schemeClr val="tx1">
                    <a:lumMod val="65000"/>
                    <a:lumOff val="35000"/>
                  </a:schemeClr>
                </a:solidFill>
                <a:latin typeface="+mj-lt"/>
              </a:rPr>
              <a:t>Andrew </a:t>
            </a:r>
            <a:r>
              <a:rPr lang="en-GB" sz="2000" dirty="0" err="1" smtClean="0">
                <a:solidFill>
                  <a:schemeClr val="tx1">
                    <a:lumMod val="65000"/>
                    <a:lumOff val="35000"/>
                  </a:schemeClr>
                </a:solidFill>
                <a:latin typeface="+mj-lt"/>
              </a:rPr>
              <a:t>Montcrieff</a:t>
            </a:r>
            <a:endParaRPr lang="en-GB" sz="2000" dirty="0" smtClean="0">
              <a:solidFill>
                <a:schemeClr val="tx1">
                  <a:lumMod val="65000"/>
                  <a:lumOff val="35000"/>
                </a:schemeClr>
              </a:solidFill>
              <a:latin typeface="+mj-lt"/>
            </a:endParaRPr>
          </a:p>
          <a:p>
            <a:endParaRPr lang="en-GB" sz="2000" dirty="0" smtClean="0">
              <a:solidFill>
                <a:schemeClr val="tx1">
                  <a:lumMod val="65000"/>
                  <a:lumOff val="35000"/>
                </a:schemeClr>
              </a:solidFill>
            </a:endParaRPr>
          </a:p>
          <a:p>
            <a:endParaRPr lang="en-GB" sz="2000" dirty="0" smtClean="0">
              <a:solidFill>
                <a:schemeClr val="tx1">
                  <a:lumMod val="65000"/>
                  <a:lumOff val="35000"/>
                </a:schemeClr>
              </a:solidFill>
            </a:endParaRPr>
          </a:p>
          <a:p>
            <a:endParaRPr lang="en-GB" sz="2000" dirty="0" smtClean="0">
              <a:solidFill>
                <a:schemeClr val="tx1">
                  <a:lumMod val="65000"/>
                  <a:lumOff val="35000"/>
                </a:schemeClr>
              </a:solidFill>
            </a:endParaRPr>
          </a:p>
          <a:p>
            <a:endParaRPr lang="en-GB" sz="2000" dirty="0" smtClean="0">
              <a:solidFill>
                <a:schemeClr val="tx1">
                  <a:lumMod val="65000"/>
                  <a:lumOff val="35000"/>
                </a:schemeClr>
              </a:solidFill>
            </a:endParaRPr>
          </a:p>
        </p:txBody>
      </p:sp>
      <p:pic>
        <p:nvPicPr>
          <p:cNvPr id="2050" name="Picture 2" descr="Hawkins - Leaders in Forensic investigation"/>
          <p:cNvPicPr>
            <a:picLocks noChangeAspect="1" noChangeArrowheads="1"/>
          </p:cNvPicPr>
          <p:nvPr/>
        </p:nvPicPr>
        <p:blipFill>
          <a:blip r:embed="rId4" cstate="print"/>
          <a:srcRect/>
          <a:stretch>
            <a:fillRect/>
          </a:stretch>
        </p:blipFill>
        <p:spPr bwMode="auto">
          <a:xfrm>
            <a:off x="1524000" y="3889767"/>
            <a:ext cx="2466975" cy="1063233"/>
          </a:xfrm>
          <a:prstGeom prst="rect">
            <a:avLst/>
          </a:prstGeom>
          <a:noFill/>
        </p:spPr>
      </p:pic>
    </p:spTree>
    <p:extLst>
      <p:ext uri="{BB962C8B-B14F-4D97-AF65-F5344CB8AC3E}">
        <p14:creationId xmlns:p14="http://schemas.microsoft.com/office/powerpoint/2010/main" xmlns="" val="28441856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discover why…</a:t>
            </a:r>
            <a:endParaRPr lang="en-US" dirty="0"/>
          </a:p>
        </p:txBody>
      </p:sp>
      <p:pic>
        <p:nvPicPr>
          <p:cNvPr id="6" name="Picture 3" descr="http://workspace.hawkins.biz/__files/document/6800204/cpdWDSC_0087.jpg"/>
          <p:cNvPicPr>
            <a:picLocks noChangeAspect="1" noChangeArrowheads="1"/>
          </p:cNvPicPr>
          <p:nvPr/>
        </p:nvPicPr>
        <p:blipFill>
          <a:blip r:embed="rId3" cstate="print"/>
          <a:srcRect t="11825" b="1378"/>
          <a:stretch>
            <a:fillRect/>
          </a:stretch>
        </p:blipFill>
        <p:spPr bwMode="auto">
          <a:xfrm>
            <a:off x="685800" y="1371600"/>
            <a:ext cx="7747000" cy="4648200"/>
          </a:xfrm>
          <a:prstGeom prst="rect">
            <a:avLst/>
          </a:prstGeom>
          <a:noFill/>
          <a:ln w="9525">
            <a:noFill/>
            <a:miter lim="800000"/>
            <a:headEnd/>
            <a:tailEnd/>
          </a:ln>
        </p:spPr>
      </p:pic>
    </p:spTree>
    <p:extLst>
      <p:ext uri="{BB962C8B-B14F-4D97-AF65-F5344CB8AC3E}">
        <p14:creationId xmlns:p14="http://schemas.microsoft.com/office/powerpoint/2010/main" xmlns="" val="2997958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discover why…</a:t>
            </a:r>
            <a:endParaRPr lang="en-US" dirty="0"/>
          </a:p>
        </p:txBody>
      </p:sp>
      <p:pic>
        <p:nvPicPr>
          <p:cNvPr id="7" name="Picture 1" descr="http://workspace.hawkins.biz/__files/document/6800202/cpdWDSC_0085.jpg"/>
          <p:cNvPicPr>
            <a:picLocks noChangeAspect="1" noChangeArrowheads="1"/>
          </p:cNvPicPr>
          <p:nvPr/>
        </p:nvPicPr>
        <p:blipFill>
          <a:blip r:embed="rId3" cstate="print"/>
          <a:srcRect/>
          <a:stretch>
            <a:fillRect/>
          </a:stretch>
        </p:blipFill>
        <p:spPr bwMode="auto">
          <a:xfrm>
            <a:off x="936124" y="1295400"/>
            <a:ext cx="7141076" cy="4706937"/>
          </a:xfrm>
          <a:prstGeom prst="rect">
            <a:avLst/>
          </a:prstGeom>
          <a:noFill/>
          <a:ln w="9525">
            <a:noFill/>
            <a:miter lim="800000"/>
            <a:headEnd/>
            <a:tailEnd/>
          </a:ln>
        </p:spPr>
      </p:pic>
    </p:spTree>
    <p:extLst>
      <p:ext uri="{BB962C8B-B14F-4D97-AF65-F5344CB8AC3E}">
        <p14:creationId xmlns:p14="http://schemas.microsoft.com/office/powerpoint/2010/main" xmlns="" val="2997958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sz="quarter" idx="10"/>
          </p:nvPr>
        </p:nvSpPr>
        <p:spPr/>
        <p:txBody>
          <a:bodyPr/>
          <a:lstStyle/>
          <a:p>
            <a:pPr algn="ctr">
              <a:buNone/>
            </a:pPr>
            <a:endParaRPr lang="en-GB" altLang="en-US" sz="3600" dirty="0" smtClean="0"/>
          </a:p>
          <a:p>
            <a:pPr algn="ctr">
              <a:buNone/>
            </a:pPr>
            <a:endParaRPr lang="en-GB" altLang="en-US" sz="3600" dirty="0" smtClean="0"/>
          </a:p>
          <a:p>
            <a:pPr algn="ctr">
              <a:buNone/>
            </a:pPr>
            <a:r>
              <a:rPr lang="en-GB" altLang="en-US" sz="3600" dirty="0" smtClean="0"/>
              <a:t>Radiation</a:t>
            </a:r>
          </a:p>
          <a:p>
            <a:pPr algn="ctr">
              <a:buNone/>
            </a:pPr>
            <a:r>
              <a:rPr lang="en-GB" altLang="en-US" sz="3600" dirty="0" smtClean="0"/>
              <a:t>Conduction</a:t>
            </a:r>
          </a:p>
          <a:p>
            <a:pPr algn="ctr">
              <a:buNone/>
            </a:pPr>
            <a:r>
              <a:rPr lang="en-GB" altLang="en-US" sz="3600" dirty="0" smtClean="0"/>
              <a:t>Convection</a:t>
            </a:r>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additive="base">
                                        <p:cTn id="1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discover why…</a:t>
            </a:r>
            <a:endParaRPr lang="en-US" dirty="0"/>
          </a:p>
        </p:txBody>
      </p:sp>
      <p:pic>
        <p:nvPicPr>
          <p:cNvPr id="4" name="Picture 3" descr="image001"/>
          <p:cNvPicPr>
            <a:picLocks noChangeAspect="1" noChangeArrowheads="1"/>
          </p:cNvPicPr>
          <p:nvPr/>
        </p:nvPicPr>
        <p:blipFill>
          <a:blip r:embed="rId3" cstate="print"/>
          <a:srcRect/>
          <a:stretch>
            <a:fillRect/>
          </a:stretch>
        </p:blipFill>
        <p:spPr bwMode="auto">
          <a:xfrm>
            <a:off x="1143000" y="1295400"/>
            <a:ext cx="7086600" cy="4710005"/>
          </a:xfrm>
          <a:prstGeom prst="rect">
            <a:avLst/>
          </a:prstGeom>
          <a:noFill/>
          <a:ln w="9525">
            <a:noFill/>
            <a:miter lim="800000"/>
            <a:headEnd/>
            <a:tailEnd/>
          </a:ln>
        </p:spPr>
      </p:pic>
      <p:cxnSp>
        <p:nvCxnSpPr>
          <p:cNvPr id="5" name="Straight Arrow Connector 4"/>
          <p:cNvCxnSpPr/>
          <p:nvPr/>
        </p:nvCxnSpPr>
        <p:spPr>
          <a:xfrm>
            <a:off x="3281363" y="3433762"/>
            <a:ext cx="604837" cy="60483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997958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discover why…</a:t>
            </a:r>
            <a:endParaRPr lang="en-US" dirty="0"/>
          </a:p>
        </p:txBody>
      </p:sp>
      <p:pic>
        <p:nvPicPr>
          <p:cNvPr id="5" name="Picture 1"/>
          <p:cNvPicPr>
            <a:picLocks noChangeAspect="1"/>
          </p:cNvPicPr>
          <p:nvPr/>
        </p:nvPicPr>
        <p:blipFill>
          <a:blip r:embed="rId3" cstate="print"/>
          <a:srcRect/>
          <a:stretch>
            <a:fillRect/>
          </a:stretch>
        </p:blipFill>
        <p:spPr bwMode="auto">
          <a:xfrm>
            <a:off x="1524000" y="1371600"/>
            <a:ext cx="6119813" cy="4588447"/>
          </a:xfrm>
          <a:prstGeom prst="rect">
            <a:avLst/>
          </a:prstGeom>
          <a:noFill/>
          <a:ln w="9525">
            <a:noFill/>
            <a:miter lim="800000"/>
            <a:headEnd/>
            <a:tailEnd/>
          </a:ln>
        </p:spPr>
      </p:pic>
      <p:pic>
        <p:nvPicPr>
          <p:cNvPr id="6" name="Picture 1"/>
          <p:cNvPicPr>
            <a:picLocks noChangeAspect="1"/>
          </p:cNvPicPr>
          <p:nvPr/>
        </p:nvPicPr>
        <p:blipFill>
          <a:blip r:embed="rId4" cstate="print"/>
          <a:srcRect/>
          <a:stretch>
            <a:fillRect/>
          </a:stretch>
        </p:blipFill>
        <p:spPr bwMode="auto">
          <a:xfrm>
            <a:off x="1524000" y="1371600"/>
            <a:ext cx="6096000" cy="4572679"/>
          </a:xfrm>
          <a:prstGeom prst="rect">
            <a:avLst/>
          </a:prstGeom>
          <a:noFill/>
          <a:ln w="9525">
            <a:noFill/>
            <a:miter lim="800000"/>
            <a:headEnd/>
            <a:tailEnd/>
          </a:ln>
        </p:spPr>
      </p:pic>
      <p:pic>
        <p:nvPicPr>
          <p:cNvPr id="7" name="Picture 1"/>
          <p:cNvPicPr>
            <a:picLocks noChangeAspect="1"/>
          </p:cNvPicPr>
          <p:nvPr/>
        </p:nvPicPr>
        <p:blipFill>
          <a:blip r:embed="rId5" cstate="print"/>
          <a:srcRect/>
          <a:stretch>
            <a:fillRect/>
          </a:stretch>
        </p:blipFill>
        <p:spPr bwMode="auto">
          <a:xfrm>
            <a:off x="1447800" y="1295400"/>
            <a:ext cx="6281738" cy="4711639"/>
          </a:xfrm>
          <a:prstGeom prst="rect">
            <a:avLst/>
          </a:prstGeom>
          <a:noFill/>
          <a:ln w="9525">
            <a:noFill/>
            <a:miter lim="800000"/>
            <a:headEnd/>
            <a:tailEnd/>
          </a:ln>
        </p:spPr>
      </p:pic>
    </p:spTree>
    <p:extLst>
      <p:ext uri="{BB962C8B-B14F-4D97-AF65-F5344CB8AC3E}">
        <p14:creationId xmlns:p14="http://schemas.microsoft.com/office/powerpoint/2010/main" xmlns="" val="29979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 discover why</a:t>
            </a:r>
            <a:endParaRPr lang="en-GB" dirty="0"/>
          </a:p>
        </p:txBody>
      </p:sp>
      <p:sp>
        <p:nvSpPr>
          <p:cNvPr id="3" name="Text Placeholder 2"/>
          <p:cNvSpPr>
            <a:spLocks noGrp="1"/>
          </p:cNvSpPr>
          <p:nvPr>
            <p:ph type="body" sz="quarter" idx="10"/>
          </p:nvPr>
        </p:nvSpPr>
        <p:spPr>
          <a:xfrm>
            <a:off x="381000" y="1752600"/>
            <a:ext cx="8382000" cy="4572000"/>
          </a:xfrm>
        </p:spPr>
        <p:txBody>
          <a:bodyPr/>
          <a:lstStyle/>
          <a:p>
            <a:pPr algn="just"/>
            <a:r>
              <a:rPr lang="en-GB" altLang="en-US" dirty="0" smtClean="0"/>
              <a:t>Fire </a:t>
            </a:r>
            <a:r>
              <a:rPr lang="en-GB" altLang="en-US" dirty="0" smtClean="0"/>
              <a:t>spread is dominantly upwards</a:t>
            </a:r>
          </a:p>
          <a:p>
            <a:pPr algn="just"/>
            <a:endParaRPr lang="en-GB" altLang="en-US" dirty="0" smtClean="0"/>
          </a:p>
          <a:p>
            <a:pPr algn="just"/>
            <a:r>
              <a:rPr lang="en-GB" altLang="en-US" dirty="0" smtClean="0"/>
              <a:t>Design, build and maintenance must be correct</a:t>
            </a:r>
          </a:p>
          <a:p>
            <a:pPr algn="just"/>
            <a:endParaRPr lang="en-GB" altLang="en-US" dirty="0" smtClean="0"/>
          </a:p>
          <a:p>
            <a:pPr algn="just"/>
            <a:r>
              <a:rPr lang="en-GB" altLang="en-US" dirty="0" smtClean="0"/>
              <a:t>There must be continuity of </a:t>
            </a:r>
            <a:r>
              <a:rPr lang="en-GB" altLang="en-US" dirty="0" smtClean="0"/>
              <a:t>management and </a:t>
            </a:r>
            <a:r>
              <a:rPr lang="en-GB" altLang="en-US" dirty="0" smtClean="0"/>
              <a:t>responsibility</a:t>
            </a:r>
          </a:p>
          <a:p>
            <a:pPr algn="just"/>
            <a:endParaRPr lang="en-GB" altLang="en-US" dirty="0" smtClean="0"/>
          </a:p>
          <a:p>
            <a:pPr algn="just"/>
            <a:r>
              <a:rPr lang="en-GB" altLang="en-US" dirty="0" smtClean="0"/>
              <a:t>Testing must be realistic for materials and systems</a:t>
            </a:r>
          </a:p>
          <a:p>
            <a:pPr algn="just"/>
            <a:endParaRPr lang="en-GB" altLang="en-US" dirty="0" smtClean="0"/>
          </a:p>
          <a:p>
            <a:pPr algn="just"/>
            <a:r>
              <a:rPr lang="en-GB" altLang="en-US" dirty="0" smtClean="0"/>
              <a:t>Desktop extrapolation must be constrained</a:t>
            </a:r>
          </a:p>
          <a:p>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4" name="Rectangle 3"/>
          <p:cNvSpPr/>
          <p:nvPr/>
        </p:nvSpPr>
        <p:spPr>
          <a:xfrm>
            <a:off x="762000" y="2057400"/>
            <a:ext cx="3962400" cy="304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lumMod val="65000"/>
                    <a:lumOff val="35000"/>
                  </a:schemeClr>
                </a:solidFill>
              </a:rPr>
              <a:t>Legislation </a:t>
            </a:r>
          </a:p>
          <a:p>
            <a:pPr algn="ctr"/>
            <a:r>
              <a:rPr lang="en-GB" sz="3600" dirty="0" smtClean="0">
                <a:solidFill>
                  <a:schemeClr val="tx1">
                    <a:lumMod val="65000"/>
                    <a:lumOff val="35000"/>
                  </a:schemeClr>
                </a:solidFill>
              </a:rPr>
              <a:t>then and now</a:t>
            </a:r>
          </a:p>
          <a:p>
            <a:pPr algn="ctr"/>
            <a:endParaRPr lang="en-GB" sz="2000" dirty="0" smtClean="0">
              <a:solidFill>
                <a:schemeClr val="tx1">
                  <a:lumMod val="65000"/>
                  <a:lumOff val="35000"/>
                </a:schemeClr>
              </a:solidFill>
            </a:endParaRPr>
          </a:p>
          <a:p>
            <a:pPr algn="ctr"/>
            <a:r>
              <a:rPr lang="en-GB" sz="2000" dirty="0" smtClean="0">
                <a:solidFill>
                  <a:schemeClr val="tx1">
                    <a:lumMod val="65000"/>
                    <a:lumOff val="35000"/>
                  </a:schemeClr>
                </a:solidFill>
              </a:rPr>
              <a:t>Presenter: </a:t>
            </a:r>
            <a:r>
              <a:rPr lang="en-GB" sz="2000" dirty="0" smtClean="0">
                <a:solidFill>
                  <a:schemeClr val="tx1">
                    <a:lumMod val="65000"/>
                    <a:lumOff val="35000"/>
                  </a:schemeClr>
                </a:solidFill>
                <a:latin typeface="+mj-lt"/>
              </a:rPr>
              <a:t>Iain Corbett</a:t>
            </a:r>
          </a:p>
          <a:p>
            <a:endParaRPr lang="en-GB" sz="2000" dirty="0" smtClean="0">
              <a:solidFill>
                <a:schemeClr val="tx1">
                  <a:lumMod val="65000"/>
                  <a:lumOff val="35000"/>
                </a:schemeClr>
              </a:solidFill>
            </a:endParaRPr>
          </a:p>
          <a:p>
            <a:endParaRPr lang="en-GB" sz="2000" dirty="0" smtClean="0">
              <a:solidFill>
                <a:schemeClr val="tx1">
                  <a:lumMod val="65000"/>
                  <a:lumOff val="35000"/>
                </a:schemeClr>
              </a:solidFill>
            </a:endParaRPr>
          </a:p>
          <a:p>
            <a:endParaRPr lang="en-GB" sz="2000" dirty="0" smtClean="0">
              <a:solidFill>
                <a:schemeClr val="tx1">
                  <a:lumMod val="65000"/>
                  <a:lumOff val="35000"/>
                </a:schemeClr>
              </a:solidFill>
            </a:endParaRPr>
          </a:p>
          <a:p>
            <a:endParaRPr lang="en-GB" sz="2000" dirty="0" smtClean="0">
              <a:solidFill>
                <a:schemeClr val="tx1">
                  <a:lumMod val="65000"/>
                  <a:lumOff val="35000"/>
                </a:schemeClr>
              </a:solidFill>
            </a:endParaRPr>
          </a:p>
        </p:txBody>
      </p:sp>
      <p:pic>
        <p:nvPicPr>
          <p:cNvPr id="22532" name="Picture 4" descr="https://www196.lunapic.com/editor/working/152657098033314419?2463093144"/>
          <p:cNvPicPr>
            <a:picLocks noChangeAspect="1" noChangeArrowheads="1"/>
          </p:cNvPicPr>
          <p:nvPr/>
        </p:nvPicPr>
        <p:blipFill>
          <a:blip r:embed="rId4" cstate="print"/>
          <a:srcRect/>
          <a:stretch>
            <a:fillRect/>
          </a:stretch>
        </p:blipFill>
        <p:spPr bwMode="auto">
          <a:xfrm>
            <a:off x="1524000" y="4038600"/>
            <a:ext cx="2409825" cy="1102104"/>
          </a:xfrm>
          <a:prstGeom prst="rect">
            <a:avLst/>
          </a:prstGeom>
          <a:noFill/>
        </p:spPr>
      </p:pic>
    </p:spTree>
    <p:extLst>
      <p:ext uri="{BB962C8B-B14F-4D97-AF65-F5344CB8AC3E}">
        <p14:creationId xmlns:p14="http://schemas.microsoft.com/office/powerpoint/2010/main" xmlns="" val="28441856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Landscape of legislation- and how it has changed</a:t>
            </a:r>
            <a:endParaRPr lang="en-GB" dirty="0"/>
          </a:p>
        </p:txBody>
      </p:sp>
      <p:pic>
        <p:nvPicPr>
          <p:cNvPr id="5" name="Picture 4"/>
          <p:cNvPicPr>
            <a:picLocks noChangeAspect="1"/>
          </p:cNvPicPr>
          <p:nvPr/>
        </p:nvPicPr>
        <p:blipFill rotWithShape="1">
          <a:blip r:embed="rId2" cstate="print"/>
          <a:srcRect l="9419" t="28958" r="9461" b="31667"/>
          <a:stretch/>
        </p:blipFill>
        <p:spPr>
          <a:xfrm>
            <a:off x="1" y="2455433"/>
            <a:ext cx="9143999" cy="2774023"/>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Building Regulations</a:t>
            </a:r>
            <a:endParaRPr lang="en-GB" dirty="0"/>
          </a:p>
        </p:txBody>
      </p:sp>
      <p:sp>
        <p:nvSpPr>
          <p:cNvPr id="3" name="Text Placeholder 2"/>
          <p:cNvSpPr>
            <a:spLocks noGrp="1"/>
          </p:cNvSpPr>
          <p:nvPr>
            <p:ph type="body" sz="quarter" idx="10"/>
          </p:nvPr>
        </p:nvSpPr>
        <p:spPr>
          <a:xfrm>
            <a:off x="381000" y="1371600"/>
            <a:ext cx="8382000" cy="4648200"/>
          </a:xfrm>
        </p:spPr>
        <p:txBody>
          <a:bodyPr/>
          <a:lstStyle/>
          <a:p>
            <a:pPr>
              <a:buNone/>
            </a:pPr>
            <a:r>
              <a:rPr lang="en-GB" b="1" dirty="0" smtClean="0"/>
              <a:t>B1.</a:t>
            </a:r>
            <a:r>
              <a:rPr lang="en-GB" dirty="0" smtClean="0"/>
              <a:t>  </a:t>
            </a:r>
            <a:r>
              <a:rPr lang="en-GB" b="1" dirty="0" smtClean="0"/>
              <a:t>Means of warning and escape</a:t>
            </a:r>
            <a:endParaRPr lang="en-GB" dirty="0" smtClean="0"/>
          </a:p>
          <a:p>
            <a:pPr fontAlgn="t">
              <a:buNone/>
            </a:pPr>
            <a:r>
              <a:rPr lang="en-GB" dirty="0" smtClean="0"/>
              <a:t>The building shall be designed and constructed so that there are appropriate</a:t>
            </a:r>
          </a:p>
          <a:p>
            <a:pPr fontAlgn="t">
              <a:buNone/>
            </a:pPr>
            <a:r>
              <a:rPr lang="en-GB" dirty="0" smtClean="0"/>
              <a:t>provisions for the early warning of fire, and appropriate means of escape in</a:t>
            </a:r>
          </a:p>
          <a:p>
            <a:pPr fontAlgn="t">
              <a:buNone/>
            </a:pPr>
            <a:r>
              <a:rPr lang="en-GB" dirty="0" smtClean="0"/>
              <a:t>case of fire from the building to a place of safety outside the building capable</a:t>
            </a:r>
          </a:p>
          <a:p>
            <a:pPr fontAlgn="t">
              <a:buNone/>
            </a:pPr>
            <a:r>
              <a:rPr lang="en-GB" dirty="0" smtClean="0"/>
              <a:t>of being safely and effectively used at all material times. </a:t>
            </a:r>
          </a:p>
          <a:p>
            <a:pPr fontAlgn="t">
              <a:buNone/>
            </a:pPr>
            <a:endParaRPr lang="en-GB" b="1" dirty="0" smtClean="0"/>
          </a:p>
          <a:p>
            <a:pPr fontAlgn="t">
              <a:buNone/>
            </a:pPr>
            <a:r>
              <a:rPr lang="en-GB" b="1" dirty="0" smtClean="0"/>
              <a:t>B2. Internal fire spread (linings)</a:t>
            </a:r>
            <a:endParaRPr lang="en-GB" dirty="0" smtClean="0"/>
          </a:p>
          <a:p>
            <a:pPr fontAlgn="t">
              <a:buNone/>
            </a:pPr>
            <a:r>
              <a:rPr lang="en-GB" dirty="0" smtClean="0"/>
              <a:t>(1) To inhibit the spread of fire within the building the internal linings shall— </a:t>
            </a:r>
          </a:p>
          <a:p>
            <a:pPr fontAlgn="t">
              <a:buNone/>
            </a:pPr>
            <a:r>
              <a:rPr lang="en-GB" dirty="0" smtClean="0"/>
              <a:t>(a)adequately resist the spread of flame over their surfaces; and</a:t>
            </a:r>
          </a:p>
          <a:p>
            <a:pPr fontAlgn="t">
              <a:buNone/>
            </a:pPr>
            <a:r>
              <a:rPr lang="en-GB" dirty="0" smtClean="0"/>
              <a:t>(b)have, if ignited, either a rate of heat release or a rate of fire growth which is reasonable in the circumstances.</a:t>
            </a:r>
          </a:p>
          <a:p>
            <a:pPr fontAlgn="t">
              <a:buNone/>
            </a:pPr>
            <a:r>
              <a:rPr lang="en-GB" dirty="0" smtClean="0"/>
              <a:t>(2) In this paragraph “internal linings” mean the materials or products used in lining any partition, wall, ceiling or other internal structure. </a:t>
            </a:r>
          </a:p>
          <a:p>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Building Regulations</a:t>
            </a:r>
            <a:endParaRPr lang="en-GB" dirty="0"/>
          </a:p>
        </p:txBody>
      </p:sp>
      <p:sp>
        <p:nvSpPr>
          <p:cNvPr id="3" name="Text Placeholder 2"/>
          <p:cNvSpPr>
            <a:spLocks noGrp="1"/>
          </p:cNvSpPr>
          <p:nvPr>
            <p:ph type="body" sz="quarter" idx="10"/>
          </p:nvPr>
        </p:nvSpPr>
        <p:spPr>
          <a:xfrm>
            <a:off x="381000" y="1371600"/>
            <a:ext cx="8382000" cy="4648200"/>
          </a:xfrm>
        </p:spPr>
        <p:txBody>
          <a:bodyPr/>
          <a:lstStyle/>
          <a:p>
            <a:pPr fontAlgn="t">
              <a:buNone/>
            </a:pPr>
            <a:r>
              <a:rPr lang="en-GB" b="1" dirty="0" smtClean="0"/>
              <a:t>B3. Internal fire spread (structure)</a:t>
            </a:r>
            <a:endParaRPr lang="en-GB" dirty="0" smtClean="0"/>
          </a:p>
          <a:p>
            <a:pPr fontAlgn="t">
              <a:buNone/>
            </a:pPr>
            <a:r>
              <a:rPr lang="en-GB" dirty="0" smtClean="0"/>
              <a:t>(1) The building shall be designed and constructed so that, in the event of fire, its stability will be maintained for a reasonable period. </a:t>
            </a:r>
          </a:p>
          <a:p>
            <a:pPr fontAlgn="t">
              <a:buNone/>
            </a:pPr>
            <a:r>
              <a:rPr lang="en-GB" dirty="0" smtClean="0"/>
              <a:t>(2) A wall common to two or more buildings shall be designed and constructed so that it adequately resists the spread of fire between those buildings. For the purposes of this sub-paragraph a house in a terrace and a semi-detached house are each to be treated as a separate building. </a:t>
            </a:r>
          </a:p>
          <a:p>
            <a:pPr fontAlgn="t">
              <a:buNone/>
            </a:pPr>
            <a:r>
              <a:rPr lang="en-GB" dirty="0" smtClean="0"/>
              <a:t>(3) To inhibit the spread of fire within the building, measures shall be taken to an appropriate extent to the size and intended use of the building comprising either or both of the following- sub-divided with fire-resisting construction or installation of suitable fire suppression systems</a:t>
            </a:r>
          </a:p>
          <a:p>
            <a:pPr fontAlgn="base">
              <a:buNone/>
            </a:pPr>
            <a:r>
              <a:rPr lang="en-GB" dirty="0" smtClean="0"/>
              <a:t>(4) The building shall be designed and constructed so that the unseen spread of fire and smoke within concealed spaces in its structure and fabric is inhibited.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Building Regulations</a:t>
            </a:r>
            <a:endParaRPr lang="en-GB" dirty="0"/>
          </a:p>
        </p:txBody>
      </p:sp>
      <p:sp>
        <p:nvSpPr>
          <p:cNvPr id="3" name="Text Placeholder 2"/>
          <p:cNvSpPr>
            <a:spLocks noGrp="1"/>
          </p:cNvSpPr>
          <p:nvPr>
            <p:ph type="body" sz="quarter" idx="10"/>
          </p:nvPr>
        </p:nvSpPr>
        <p:spPr>
          <a:xfrm>
            <a:off x="381000" y="1371600"/>
            <a:ext cx="8382000" cy="4648200"/>
          </a:xfrm>
        </p:spPr>
        <p:txBody>
          <a:bodyPr/>
          <a:lstStyle/>
          <a:p>
            <a:pPr fontAlgn="t">
              <a:buNone/>
            </a:pPr>
            <a:r>
              <a:rPr lang="en-GB" b="1" dirty="0" smtClean="0"/>
              <a:t>B4. External fire spread</a:t>
            </a:r>
            <a:endParaRPr lang="en-GB" dirty="0" smtClean="0"/>
          </a:p>
          <a:p>
            <a:pPr fontAlgn="t">
              <a:buNone/>
            </a:pPr>
            <a:r>
              <a:rPr lang="en-GB" dirty="0" smtClean="0"/>
              <a:t>(1) The external walls of the building shall adequately resist the spread of fire over the walls and from one building to another, having regard to the height, use and position of the building. </a:t>
            </a:r>
          </a:p>
          <a:p>
            <a:pPr fontAlgn="t">
              <a:buNone/>
            </a:pPr>
            <a:r>
              <a:rPr lang="en-GB" dirty="0" smtClean="0"/>
              <a:t>(2) The roof of the building shall adequately resist the spread of fire over the roof and from one building to another, having regard to the use and position of the building. </a:t>
            </a:r>
          </a:p>
          <a:p>
            <a:pPr>
              <a:buNone/>
            </a:pPr>
            <a:r>
              <a:rPr lang="en-GB" b="1" dirty="0" smtClean="0"/>
              <a:t>B5.</a:t>
            </a:r>
            <a:r>
              <a:rPr lang="en-GB" dirty="0" smtClean="0"/>
              <a:t> </a:t>
            </a:r>
            <a:r>
              <a:rPr lang="en-GB" b="1" dirty="0" smtClean="0"/>
              <a:t>Access and facilities for the fire service</a:t>
            </a:r>
            <a:endParaRPr lang="en-GB" dirty="0" smtClean="0"/>
          </a:p>
          <a:p>
            <a:pPr fontAlgn="t">
              <a:buNone/>
            </a:pPr>
            <a:r>
              <a:rPr lang="en-GB" dirty="0" smtClean="0"/>
              <a:t>(1) The building shall be designed and constructed so as to provide reasonable facilities to assist fire fighters in the protection of life. </a:t>
            </a:r>
          </a:p>
          <a:p>
            <a:pPr fontAlgn="t">
              <a:buNone/>
            </a:pPr>
            <a:r>
              <a:rPr lang="en-GB" dirty="0" smtClean="0"/>
              <a:t>(2) Reasonable provision shall be made within the site of the building to enable fire appliances to gain access to the building. </a:t>
            </a:r>
          </a:p>
          <a:p>
            <a:pPr>
              <a:buNone/>
            </a:pPr>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Approved Documents</a:t>
            </a:r>
            <a:endParaRPr lang="en-GB" dirty="0"/>
          </a:p>
        </p:txBody>
      </p:sp>
      <p:sp>
        <p:nvSpPr>
          <p:cNvPr id="3" name="Text Placeholder 2"/>
          <p:cNvSpPr>
            <a:spLocks noGrp="1"/>
          </p:cNvSpPr>
          <p:nvPr>
            <p:ph type="body" sz="quarter" idx="10"/>
          </p:nvPr>
        </p:nvSpPr>
        <p:spPr>
          <a:xfrm>
            <a:off x="381000" y="1447800"/>
            <a:ext cx="8534400" cy="4572000"/>
          </a:xfrm>
        </p:spPr>
        <p:txBody>
          <a:bodyPr/>
          <a:lstStyle/>
          <a:p>
            <a:pPr>
              <a:buNone/>
            </a:pPr>
            <a:r>
              <a:rPr lang="en-GB" sz="1800" b="1" dirty="0" smtClean="0"/>
              <a:t>Building Act 1984- Section 7 Compliance or non-compliance with approved documents:</a:t>
            </a:r>
          </a:p>
          <a:p>
            <a:pPr>
              <a:buNone/>
            </a:pPr>
            <a:r>
              <a:rPr lang="en-GB" sz="1800" dirty="0" smtClean="0"/>
              <a:t>(1) A failure on the part of a person to comply with an approved document does not of  itself render him liable to any civil or criminal proceedings; but if, in any proceedings whether civil or criminal, it is alleged that a person has at any time contravened a provision of building regulations—</a:t>
            </a:r>
          </a:p>
          <a:p>
            <a:pPr>
              <a:buNone/>
            </a:pPr>
            <a:r>
              <a:rPr lang="en-GB" sz="1800" dirty="0" smtClean="0"/>
              <a:t>(a) A failure to comply with a document that at that time was approved for the purposes of that provision may be relied upon as tending to establish liability, and</a:t>
            </a:r>
          </a:p>
          <a:p>
            <a:pPr>
              <a:buNone/>
            </a:pPr>
            <a:r>
              <a:rPr lang="en-GB" sz="1800" dirty="0" smtClean="0"/>
              <a:t>(b) Proof of compliance with such a document may be relied on as tending to negative liability.</a:t>
            </a:r>
            <a:endParaRPr lang="en-GB" sz="1600" dirty="0" smtClean="0"/>
          </a:p>
          <a:p>
            <a:pPr>
              <a:buNone/>
            </a:pPr>
            <a:endParaRPr lang="en-GB" sz="1600" dirty="0" smtClean="0"/>
          </a:p>
          <a:p>
            <a:pPr>
              <a:buNone/>
            </a:pPr>
            <a:r>
              <a:rPr lang="en-GB" sz="1800" i="1" dirty="0" smtClean="0">
                <a:solidFill>
                  <a:srgbClr val="0070B1"/>
                </a:solidFill>
              </a:rPr>
              <a:t>  “The Approved Documents are intended to provide guidance for some of the more common building situations. However, there may well be alternative ways of complying with the requirements. There is no obligation to adopt any particular solution contained in an Approved Document if you prefer to meet the relevant requirement in some other way.”</a:t>
            </a:r>
            <a:r>
              <a:rPr lang="en-GB" sz="1600" dirty="0" smtClean="0"/>
              <a:t>- from the introduction of Approved Document B</a:t>
            </a:r>
          </a:p>
          <a:p>
            <a:endParaRPr lang="en-GB" sz="1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Approved Documents – high rise buildings</a:t>
            </a:r>
            <a:endParaRPr lang="en-GB" dirty="0"/>
          </a:p>
        </p:txBody>
      </p:sp>
      <p:sp>
        <p:nvSpPr>
          <p:cNvPr id="3" name="Text Placeholder 2"/>
          <p:cNvSpPr>
            <a:spLocks noGrp="1"/>
          </p:cNvSpPr>
          <p:nvPr>
            <p:ph type="body" sz="quarter" idx="10"/>
          </p:nvPr>
        </p:nvSpPr>
        <p:spPr>
          <a:xfrm>
            <a:off x="381000" y="1447800"/>
            <a:ext cx="8382000" cy="4572000"/>
          </a:xfrm>
        </p:spPr>
        <p:txBody>
          <a:bodyPr/>
          <a:lstStyle/>
          <a:p>
            <a:pPr algn="just"/>
            <a:r>
              <a:rPr lang="en-GB" altLang="en-US" sz="1800" dirty="0" smtClean="0"/>
              <a:t>Insulation: the test for insulation in buildings above 18m in height is that of “limited combustibility”</a:t>
            </a:r>
          </a:p>
          <a:p>
            <a:pPr algn="just"/>
            <a:endParaRPr lang="en-GB" altLang="en-US" sz="1800" dirty="0" smtClean="0"/>
          </a:p>
          <a:p>
            <a:pPr algn="just"/>
            <a:r>
              <a:rPr lang="en-GB" altLang="en-US" sz="1800" dirty="0" smtClean="0"/>
              <a:t>Cladding/ external surfaces: any building or part of a building above 18m in height should have an external surface with a Class 0 test of external fire spread</a:t>
            </a:r>
          </a:p>
          <a:p>
            <a:pPr algn="just"/>
            <a:endParaRPr lang="en-GB" altLang="en-US" sz="1800" dirty="0" smtClean="0"/>
          </a:p>
          <a:p>
            <a:pPr algn="just"/>
            <a:r>
              <a:rPr lang="en-GB" altLang="en-US" sz="1800" dirty="0" smtClean="0"/>
              <a:t>Minimum period of fire spread increases at 18m in height to between 60- 120 minutes depending on use (90 minutes for residential property)</a:t>
            </a:r>
          </a:p>
          <a:p>
            <a:pPr algn="just"/>
            <a:endParaRPr lang="en-GB" altLang="en-US" sz="1800" dirty="0" smtClean="0"/>
          </a:p>
          <a:p>
            <a:pPr algn="just"/>
            <a:r>
              <a:rPr lang="en-GB" altLang="en-US" sz="1800" dirty="0" smtClean="0"/>
              <a:t>Minimum period of fire resistance increases again at 30m in height to 120m regardless of use</a:t>
            </a:r>
          </a:p>
          <a:p>
            <a:pPr algn="just"/>
            <a:endParaRPr lang="en-GB" altLang="en-US" sz="1800" dirty="0" smtClean="0"/>
          </a:p>
          <a:p>
            <a:pPr algn="just"/>
            <a:r>
              <a:rPr lang="en-GB" altLang="en-US" sz="1800" dirty="0" smtClean="0"/>
              <a:t>All buildings above 30m in height MUST be fitted with a sprinkler system</a:t>
            </a:r>
          </a:p>
          <a:p>
            <a:endParaRPr lang="en-GB" sz="1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Legislation elsewhere...</a:t>
            </a:r>
            <a:endParaRPr lang="en-GB" dirty="0"/>
          </a:p>
        </p:txBody>
      </p:sp>
      <p:sp>
        <p:nvSpPr>
          <p:cNvPr id="3" name="Text Placeholder 2"/>
          <p:cNvSpPr>
            <a:spLocks noGrp="1"/>
          </p:cNvSpPr>
          <p:nvPr>
            <p:ph type="body" sz="quarter" idx="10"/>
          </p:nvPr>
        </p:nvSpPr>
        <p:spPr>
          <a:xfrm>
            <a:off x="381000" y="1447800"/>
            <a:ext cx="8382000" cy="4572000"/>
          </a:xfrm>
        </p:spPr>
        <p:txBody>
          <a:bodyPr/>
          <a:lstStyle/>
          <a:p>
            <a:pPr lvl="0">
              <a:buNone/>
            </a:pPr>
            <a:r>
              <a:rPr lang="en-GB" b="1" dirty="0" smtClean="0"/>
              <a:t>Scotland:</a:t>
            </a:r>
          </a:p>
          <a:p>
            <a:pPr lvl="0"/>
            <a:r>
              <a:rPr lang="en-GB" altLang="en-US" dirty="0" smtClean="0"/>
              <a:t>Fire (Scotland) Act 2005 (instead of FSO)</a:t>
            </a:r>
          </a:p>
          <a:p>
            <a:pPr lvl="0"/>
            <a:r>
              <a:rPr lang="en-GB" altLang="en-US" dirty="0" smtClean="0"/>
              <a:t>Fire Safety (Scotland) Regulations 2006</a:t>
            </a:r>
          </a:p>
          <a:p>
            <a:pPr lvl="0"/>
            <a:r>
              <a:rPr lang="en-GB" altLang="en-US" dirty="0" smtClean="0"/>
              <a:t>Fire Sprinklers in Residential Premises (Scotland) Bill </a:t>
            </a:r>
          </a:p>
          <a:p>
            <a:pPr lvl="0"/>
            <a:r>
              <a:rPr lang="en-GB" altLang="en-US" dirty="0" smtClean="0"/>
              <a:t>Technical Handbooks rather than Approved Documents</a:t>
            </a:r>
          </a:p>
          <a:p>
            <a:pPr lvl="0">
              <a:buNone/>
            </a:pPr>
            <a:endParaRPr lang="en-GB" dirty="0" smtClean="0"/>
          </a:p>
          <a:p>
            <a:pPr lvl="0">
              <a:buNone/>
            </a:pPr>
            <a:r>
              <a:rPr lang="en-GB" b="1" dirty="0" smtClean="0"/>
              <a:t>Wales:</a:t>
            </a:r>
          </a:p>
          <a:p>
            <a:r>
              <a:rPr lang="en-GB" altLang="en-US" dirty="0" smtClean="0"/>
              <a:t>Domestic Fire Safety (Wales) Measure 2011</a:t>
            </a:r>
          </a:p>
          <a:p>
            <a:r>
              <a:rPr lang="en-GB" altLang="en-US" dirty="0" smtClean="0"/>
              <a:t>Its own (different) Approved docs since 2014</a:t>
            </a:r>
          </a:p>
          <a:p>
            <a:r>
              <a:rPr lang="en-GB" altLang="en-US" dirty="0" smtClean="0"/>
              <a:t>Strictest fire safety laws in the UK </a:t>
            </a:r>
          </a:p>
          <a:p>
            <a:endParaRPr lang="en-GB"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Comparisons</a:t>
            </a:r>
            <a:endParaRPr lang="en-GB" dirty="0"/>
          </a:p>
        </p:txBody>
      </p:sp>
      <p:sp>
        <p:nvSpPr>
          <p:cNvPr id="3" name="Text Placeholder 2"/>
          <p:cNvSpPr>
            <a:spLocks noGrp="1"/>
          </p:cNvSpPr>
          <p:nvPr>
            <p:ph type="body" sz="quarter" idx="10"/>
          </p:nvPr>
        </p:nvSpPr>
        <p:spPr>
          <a:xfrm>
            <a:off x="304800" y="1143000"/>
            <a:ext cx="8686800" cy="4876800"/>
          </a:xfrm>
        </p:spPr>
        <p:txBody>
          <a:bodyPr/>
          <a:lstStyle/>
          <a:p>
            <a:pPr>
              <a:buNone/>
            </a:pPr>
            <a:r>
              <a:rPr lang="en-GB" sz="1750" b="1" dirty="0" smtClean="0"/>
              <a:t>Dubai</a:t>
            </a:r>
          </a:p>
          <a:p>
            <a:pPr marL="392040" lvl="1">
              <a:spcBef>
                <a:spcPts val="0"/>
              </a:spcBef>
              <a:buFont typeface="Arial" pitchFamily="34" charset="0"/>
              <a:buChar char="•"/>
            </a:pPr>
            <a:r>
              <a:rPr lang="en-GB" sz="1750" dirty="0" smtClean="0"/>
              <a:t>15 high rise fires between 2012 and 2016 e.g. Torch Tower (2015 and 2017) and the Address  Hotel on New Year’s Eve 2015- all or most had ACM cladding</a:t>
            </a:r>
          </a:p>
          <a:p>
            <a:pPr marL="392040" lvl="1">
              <a:spcBef>
                <a:spcPts val="0"/>
              </a:spcBef>
              <a:buFont typeface="Arial" pitchFamily="34" charset="0"/>
              <a:buChar char="•"/>
            </a:pPr>
            <a:r>
              <a:rPr lang="en-GB" sz="1750" dirty="0" smtClean="0"/>
              <a:t>Interiors are generally safe as Dubai has strict fire codes and mandatory sprinklers</a:t>
            </a:r>
          </a:p>
          <a:p>
            <a:pPr marL="392040" lvl="1">
              <a:spcBef>
                <a:spcPts val="0"/>
              </a:spcBef>
              <a:buFont typeface="Arial" pitchFamily="34" charset="0"/>
              <a:buChar char="•"/>
            </a:pPr>
            <a:r>
              <a:rPr lang="en-GB" sz="1750" dirty="0" smtClean="0"/>
              <a:t>New code </a:t>
            </a:r>
            <a:r>
              <a:rPr lang="en-GB" sz="1750" dirty="0" smtClean="0"/>
              <a:t>in </a:t>
            </a:r>
            <a:r>
              <a:rPr lang="en-GB" sz="1750" dirty="0" smtClean="0"/>
              <a:t>January 2017 made retrofitting non-combustible cladding </a:t>
            </a:r>
            <a:r>
              <a:rPr lang="en-GB" sz="1750" dirty="0" smtClean="0"/>
              <a:t>mandatory</a:t>
            </a:r>
            <a:endParaRPr lang="en-GB" sz="1750" dirty="0" smtClean="0"/>
          </a:p>
          <a:p>
            <a:pPr marL="72000">
              <a:spcBef>
                <a:spcPts val="0"/>
              </a:spcBef>
              <a:buNone/>
            </a:pPr>
            <a:endParaRPr lang="en-GB" sz="600" b="1" dirty="0" smtClean="0"/>
          </a:p>
          <a:p>
            <a:pPr marL="72000">
              <a:spcBef>
                <a:spcPts val="0"/>
              </a:spcBef>
              <a:buNone/>
            </a:pPr>
            <a:r>
              <a:rPr lang="en-GB" sz="1750" b="1" dirty="0" smtClean="0"/>
              <a:t>Shanghai</a:t>
            </a:r>
            <a:endParaRPr lang="en-GB" sz="1750" b="1" dirty="0" smtClean="0"/>
          </a:p>
          <a:p>
            <a:pPr marL="392040" lvl="1">
              <a:spcBef>
                <a:spcPts val="0"/>
              </a:spcBef>
              <a:buFont typeface="Arial" pitchFamily="34" charset="0"/>
              <a:buChar char="•"/>
            </a:pPr>
            <a:r>
              <a:rPr lang="en-GB" sz="1750" dirty="0" smtClean="0"/>
              <a:t>Latest fire was in Summer 2017- 30 </a:t>
            </a:r>
            <a:r>
              <a:rPr lang="en-GB" sz="1750" dirty="0" err="1" smtClean="0"/>
              <a:t>Toh</a:t>
            </a:r>
            <a:r>
              <a:rPr lang="en-GB" sz="1750" dirty="0" smtClean="0"/>
              <a:t> Guan Road</a:t>
            </a:r>
          </a:p>
          <a:p>
            <a:pPr marL="392040" lvl="1">
              <a:spcBef>
                <a:spcPts val="0"/>
              </a:spcBef>
              <a:buFont typeface="Arial" pitchFamily="34" charset="0"/>
              <a:buChar char="•"/>
            </a:pPr>
            <a:r>
              <a:rPr lang="en-GB" sz="1750" dirty="0" smtClean="0"/>
              <a:t>In 2014, new regulations were introduced on fire prevention and control</a:t>
            </a:r>
          </a:p>
          <a:p>
            <a:pPr marL="392040" lvl="1">
              <a:spcBef>
                <a:spcPts val="0"/>
              </a:spcBef>
              <a:buFont typeface="Arial" pitchFamily="34" charset="0"/>
              <a:buChar char="•"/>
            </a:pPr>
            <a:r>
              <a:rPr lang="en-GB" sz="1750" dirty="0" smtClean="0"/>
              <a:t>2017 saw in new regulations on fire safety management in residential buildings- duties of this scheme were allocated to property Management Company or owners. It also made sprinklers in some old buildings </a:t>
            </a:r>
            <a:r>
              <a:rPr lang="en-GB" sz="1750" dirty="0" smtClean="0"/>
              <a:t>mandatory</a:t>
            </a:r>
            <a:endParaRPr lang="en-GB" sz="1750" dirty="0" smtClean="0"/>
          </a:p>
          <a:p>
            <a:pPr marL="72000">
              <a:spcBef>
                <a:spcPts val="0"/>
              </a:spcBef>
              <a:buNone/>
            </a:pPr>
            <a:endParaRPr lang="en-GB" sz="600" b="1" dirty="0" smtClean="0"/>
          </a:p>
          <a:p>
            <a:pPr marL="72000">
              <a:spcBef>
                <a:spcPts val="0"/>
              </a:spcBef>
              <a:buNone/>
            </a:pPr>
            <a:r>
              <a:rPr lang="en-GB" sz="1750" b="1" dirty="0" smtClean="0"/>
              <a:t>Europe</a:t>
            </a:r>
            <a:endParaRPr lang="en-GB" sz="1750" b="1" dirty="0" smtClean="0"/>
          </a:p>
          <a:p>
            <a:pPr marL="392040" lvl="1">
              <a:spcBef>
                <a:spcPts val="0"/>
              </a:spcBef>
              <a:buFont typeface="Arial" pitchFamily="34" charset="0"/>
              <a:buChar char="•"/>
            </a:pPr>
            <a:r>
              <a:rPr lang="en-GB" sz="1750" dirty="0" smtClean="0"/>
              <a:t>Most countries have prescriptive rules</a:t>
            </a:r>
          </a:p>
          <a:p>
            <a:pPr marL="392040" lvl="1">
              <a:spcBef>
                <a:spcPts val="0"/>
              </a:spcBef>
              <a:buFont typeface="Arial" pitchFamily="34" charset="0"/>
              <a:buChar char="•"/>
            </a:pPr>
            <a:r>
              <a:rPr lang="en-GB" sz="1750" dirty="0" smtClean="0"/>
              <a:t>Germany has national code </a:t>
            </a:r>
            <a:r>
              <a:rPr lang="en-GB" sz="1750" dirty="0" err="1" smtClean="0"/>
              <a:t>Musterbauordnung</a:t>
            </a:r>
            <a:r>
              <a:rPr lang="en-GB" sz="1750" dirty="0" smtClean="0"/>
              <a:t> with federal laws on top, parts of Germany banned ACM in 1970</a:t>
            </a:r>
          </a:p>
          <a:p>
            <a:pPr marL="392040" lvl="1">
              <a:spcBef>
                <a:spcPts val="0"/>
              </a:spcBef>
              <a:buFont typeface="Arial" pitchFamily="34" charset="0"/>
              <a:buChar char="•"/>
            </a:pPr>
            <a:r>
              <a:rPr lang="en-GB" sz="1750" dirty="0" smtClean="0"/>
              <a:t>France suffered severe fires in the 70s, since 1977 all construction materials should be non-combustible</a:t>
            </a:r>
          </a:p>
          <a:p>
            <a:pPr marL="392040" lvl="1">
              <a:spcBef>
                <a:spcPts val="0"/>
              </a:spcBef>
              <a:buFont typeface="Arial" pitchFamily="34" charset="0"/>
              <a:buChar char="•"/>
            </a:pPr>
            <a:r>
              <a:rPr lang="en-GB" sz="1750" dirty="0" smtClean="0"/>
              <a:t>Sweden’s cladding must be non-combustible or pass a strict test</a:t>
            </a:r>
          </a:p>
          <a:p>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762000" y="2057400"/>
            <a:ext cx="3962400" cy="304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lumMod val="65000"/>
                    <a:lumOff val="35000"/>
                  </a:schemeClr>
                </a:solidFill>
              </a:rPr>
              <a:t>Underwriting Considerations</a:t>
            </a:r>
          </a:p>
          <a:p>
            <a:pPr algn="ctr"/>
            <a:endParaRPr lang="en-GB" sz="2000" dirty="0" smtClean="0">
              <a:solidFill>
                <a:schemeClr val="tx1">
                  <a:lumMod val="65000"/>
                  <a:lumOff val="35000"/>
                </a:schemeClr>
              </a:solidFill>
            </a:endParaRPr>
          </a:p>
          <a:p>
            <a:pPr algn="ctr"/>
            <a:r>
              <a:rPr lang="en-GB" sz="2000" dirty="0" smtClean="0">
                <a:solidFill>
                  <a:schemeClr val="tx1">
                    <a:lumMod val="65000"/>
                    <a:lumOff val="35000"/>
                  </a:schemeClr>
                </a:solidFill>
              </a:rPr>
              <a:t>Presenter: </a:t>
            </a:r>
            <a:r>
              <a:rPr lang="en-GB" sz="2000" dirty="0" smtClean="0">
                <a:solidFill>
                  <a:schemeClr val="tx1">
                    <a:lumMod val="65000"/>
                    <a:lumOff val="35000"/>
                  </a:schemeClr>
                </a:solidFill>
                <a:latin typeface="+mj-lt"/>
              </a:rPr>
              <a:t>Evan Moore</a:t>
            </a:r>
          </a:p>
          <a:p>
            <a:endParaRPr lang="en-GB" sz="2000" dirty="0" smtClean="0">
              <a:solidFill>
                <a:schemeClr val="tx1">
                  <a:lumMod val="65000"/>
                  <a:lumOff val="35000"/>
                </a:schemeClr>
              </a:solidFill>
            </a:endParaRPr>
          </a:p>
          <a:p>
            <a:endParaRPr lang="en-GB" sz="2000" dirty="0" smtClean="0">
              <a:solidFill>
                <a:schemeClr val="tx1">
                  <a:lumMod val="65000"/>
                  <a:lumOff val="35000"/>
                </a:schemeClr>
              </a:solidFill>
            </a:endParaRPr>
          </a:p>
          <a:p>
            <a:endParaRPr lang="en-GB" sz="2000" dirty="0" smtClean="0">
              <a:solidFill>
                <a:schemeClr val="tx1">
                  <a:lumMod val="65000"/>
                  <a:lumOff val="35000"/>
                </a:schemeClr>
              </a:solidFill>
            </a:endParaRPr>
          </a:p>
          <a:p>
            <a:endParaRPr lang="en-GB" sz="2000" dirty="0" smtClean="0">
              <a:solidFill>
                <a:schemeClr val="tx1">
                  <a:lumMod val="65000"/>
                  <a:lumOff val="35000"/>
                </a:schemeClr>
              </a:solidFill>
            </a:endParaRPr>
          </a:p>
        </p:txBody>
      </p:sp>
      <p:pic>
        <p:nvPicPr>
          <p:cNvPr id="6" name="Picture 5" descr="zurich-logo.png"/>
          <p:cNvPicPr>
            <a:picLocks noChangeAspect="1"/>
          </p:cNvPicPr>
          <p:nvPr/>
        </p:nvPicPr>
        <p:blipFill>
          <a:blip r:embed="rId4" cstate="print"/>
          <a:stretch>
            <a:fillRect/>
          </a:stretch>
        </p:blipFill>
        <p:spPr>
          <a:xfrm>
            <a:off x="1447800" y="3657600"/>
            <a:ext cx="2647950" cy="1765300"/>
          </a:xfrm>
          <a:prstGeom prst="rect">
            <a:avLst/>
          </a:prstGeom>
        </p:spPr>
      </p:pic>
    </p:spTree>
    <p:extLst>
      <p:ext uri="{BB962C8B-B14F-4D97-AF65-F5344CB8AC3E}">
        <p14:creationId xmlns="" xmlns:p14="http://schemas.microsoft.com/office/powerpoint/2010/main" val="28441856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 does it all mean for our Industry?</a:t>
            </a:r>
            <a:endParaRPr lang="en-GB" dirty="0"/>
          </a:p>
        </p:txBody>
      </p:sp>
      <p:sp>
        <p:nvSpPr>
          <p:cNvPr id="5" name="Oval 4"/>
          <p:cNvSpPr/>
          <p:nvPr/>
        </p:nvSpPr>
        <p:spPr bwMode="auto">
          <a:xfrm>
            <a:off x="552905" y="1752600"/>
            <a:ext cx="4308389" cy="4308389"/>
          </a:xfrm>
          <a:prstGeom prst="ellipse">
            <a:avLst/>
          </a:prstGeom>
          <a:solidFill>
            <a:srgbClr val="009DDC">
              <a:alpha val="61000"/>
            </a:srgbClr>
          </a:solidFill>
          <a:ln w="539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smtClean="0"/>
              <a:t>Globally known – </a:t>
            </a:r>
            <a:r>
              <a:rPr lang="en-US" sz="1600" dirty="0"/>
              <a:t>but </a:t>
            </a:r>
            <a:endParaRPr lang="en-US" sz="1600" dirty="0" smtClean="0"/>
          </a:p>
          <a:p>
            <a:pPr algn="ctr"/>
            <a:r>
              <a:rPr lang="en-US" sz="1600" dirty="0" smtClean="0"/>
              <a:t>priorities elsewhere </a:t>
            </a:r>
          </a:p>
          <a:p>
            <a:pPr algn="ctr"/>
            <a:endParaRPr lang="en-US" sz="1600" dirty="0" smtClean="0"/>
          </a:p>
          <a:p>
            <a:pPr algn="ctr"/>
            <a:r>
              <a:rPr lang="en-US" sz="1600" dirty="0"/>
              <a:t>Local markets disconnected </a:t>
            </a:r>
            <a:endParaRPr lang="en-US" sz="1600" dirty="0" smtClean="0"/>
          </a:p>
          <a:p>
            <a:pPr algn="ctr"/>
            <a:r>
              <a:rPr lang="en-US" sz="1600" dirty="0" smtClean="0"/>
              <a:t>with Global on UW appetite</a:t>
            </a:r>
          </a:p>
          <a:p>
            <a:pPr algn="ctr"/>
            <a:endParaRPr lang="en-US" sz="1600" dirty="0"/>
          </a:p>
          <a:p>
            <a:pPr algn="ctr"/>
            <a:r>
              <a:rPr lang="en-US" sz="1600" dirty="0" smtClean="0"/>
              <a:t>Competition and soft </a:t>
            </a:r>
          </a:p>
          <a:p>
            <a:pPr algn="ctr"/>
            <a:r>
              <a:rPr lang="en-US" sz="1600" dirty="0" smtClean="0"/>
              <a:t>markets playing a part</a:t>
            </a:r>
            <a:endParaRPr lang="en-US" sz="1600" dirty="0"/>
          </a:p>
        </p:txBody>
      </p:sp>
      <p:sp>
        <p:nvSpPr>
          <p:cNvPr id="6" name="Oval 5"/>
          <p:cNvSpPr/>
          <p:nvPr/>
        </p:nvSpPr>
        <p:spPr bwMode="auto">
          <a:xfrm>
            <a:off x="4152840" y="1752600"/>
            <a:ext cx="4308389" cy="4308389"/>
          </a:xfrm>
          <a:prstGeom prst="ellipse">
            <a:avLst/>
          </a:prstGeom>
          <a:solidFill>
            <a:srgbClr val="009DDC">
              <a:alpha val="56863"/>
            </a:srgbClr>
          </a:solidFill>
          <a:ln w="539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smtClean="0"/>
              <a:t>Information was so infrequently available</a:t>
            </a:r>
          </a:p>
          <a:p>
            <a:pPr algn="ctr"/>
            <a:endParaRPr lang="en-US" sz="1600" dirty="0"/>
          </a:p>
          <a:p>
            <a:pPr algn="ctr"/>
            <a:r>
              <a:rPr lang="en-US" sz="1600" dirty="0" smtClean="0"/>
              <a:t>Location underwriting – Insurers taken </a:t>
            </a:r>
            <a:r>
              <a:rPr lang="en-US" sz="1600" dirty="0"/>
              <a:t>a more portfolio </a:t>
            </a:r>
            <a:r>
              <a:rPr lang="en-US" sz="1600" dirty="0" smtClean="0"/>
              <a:t>view</a:t>
            </a:r>
          </a:p>
          <a:p>
            <a:pPr algn="ctr"/>
            <a:endParaRPr lang="en-US" sz="1600" dirty="0" smtClean="0"/>
          </a:p>
          <a:p>
            <a:pPr algn="ctr"/>
            <a:r>
              <a:rPr lang="en-US" sz="1600" dirty="0" smtClean="0"/>
              <a:t>Building materials easily deceive the untrained eye</a:t>
            </a:r>
            <a:endParaRPr lang="en-US" sz="1600" dirty="0"/>
          </a:p>
        </p:txBody>
      </p:sp>
      <p:sp>
        <p:nvSpPr>
          <p:cNvPr id="7" name="TextBox 6"/>
          <p:cNvSpPr txBox="1"/>
          <p:nvPr/>
        </p:nvSpPr>
        <p:spPr>
          <a:xfrm>
            <a:off x="2067698" y="2174789"/>
            <a:ext cx="2917163" cy="411892"/>
          </a:xfrm>
          <a:prstGeom prst="rect">
            <a:avLst/>
          </a:prstGeom>
          <a:noFill/>
        </p:spPr>
        <p:txBody>
          <a:bodyPr wrap="square" rtlCol="0">
            <a:spAutoFit/>
          </a:bodyPr>
          <a:lstStyle/>
          <a:p>
            <a:pPr algn="l"/>
            <a:r>
              <a:rPr lang="en-US" sz="2000" dirty="0" smtClean="0"/>
              <a:t>Attitudes</a:t>
            </a:r>
          </a:p>
        </p:txBody>
      </p:sp>
      <p:sp>
        <p:nvSpPr>
          <p:cNvPr id="8" name="TextBox 7"/>
          <p:cNvSpPr txBox="1"/>
          <p:nvPr/>
        </p:nvSpPr>
        <p:spPr>
          <a:xfrm>
            <a:off x="5487854" y="2174789"/>
            <a:ext cx="2917163" cy="411892"/>
          </a:xfrm>
          <a:prstGeom prst="rect">
            <a:avLst/>
          </a:prstGeom>
          <a:noFill/>
        </p:spPr>
        <p:txBody>
          <a:bodyPr wrap="square" rtlCol="0">
            <a:spAutoFit/>
          </a:bodyPr>
          <a:lstStyle/>
          <a:p>
            <a:pPr algn="l"/>
            <a:r>
              <a:rPr lang="en-US" sz="2000" dirty="0" smtClean="0"/>
              <a:t>Information</a:t>
            </a:r>
          </a:p>
        </p:txBody>
      </p:sp>
      <p:sp>
        <p:nvSpPr>
          <p:cNvPr id="9" name="Rectangle 8"/>
          <p:cNvSpPr/>
          <p:nvPr/>
        </p:nvSpPr>
        <p:spPr>
          <a:xfrm>
            <a:off x="381000" y="1295400"/>
            <a:ext cx="4127925" cy="400110"/>
          </a:xfrm>
          <a:prstGeom prst="rect">
            <a:avLst/>
          </a:prstGeom>
        </p:spPr>
        <p:txBody>
          <a:bodyPr wrap="none">
            <a:spAutoFit/>
          </a:bodyPr>
          <a:lstStyle/>
          <a:p>
            <a:r>
              <a:rPr lang="en-US" sz="2000" dirty="0">
                <a:solidFill>
                  <a:schemeClr val="tx1">
                    <a:lumMod val="75000"/>
                    <a:lumOff val="25000"/>
                  </a:schemeClr>
                </a:solidFill>
              </a:rPr>
              <a:t>Pre-Grenfell attitudes in Underwriting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Change…. Underwriting Information</a:t>
            </a:r>
            <a:endParaRPr lang="en-GB" dirty="0"/>
          </a:p>
        </p:txBody>
      </p:sp>
      <p:sp>
        <p:nvSpPr>
          <p:cNvPr id="3" name="Text Placeholder 2"/>
          <p:cNvSpPr>
            <a:spLocks noGrp="1"/>
          </p:cNvSpPr>
          <p:nvPr>
            <p:ph type="body" sz="quarter" idx="10"/>
          </p:nvPr>
        </p:nvSpPr>
        <p:spPr>
          <a:xfrm>
            <a:off x="381000" y="1600200"/>
            <a:ext cx="4724400" cy="4572000"/>
          </a:xfrm>
        </p:spPr>
        <p:txBody>
          <a:bodyPr/>
          <a:lstStyle/>
          <a:p>
            <a:r>
              <a:rPr lang="en-US" sz="1900" dirty="0" smtClean="0"/>
              <a:t>June 2017 marked a watershed moment for local councils and housing providers, inspiring a renewed focus on fire risk. </a:t>
            </a:r>
          </a:p>
          <a:p>
            <a:endParaRPr lang="en-US" sz="1900" dirty="0" smtClean="0"/>
          </a:p>
          <a:p>
            <a:r>
              <a:rPr lang="en-US" sz="1900" dirty="0" smtClean="0"/>
              <a:t>Insurers worked closely with customers providing risk management and where appropriate improving fire safety of their property portfolio. </a:t>
            </a:r>
          </a:p>
          <a:p>
            <a:pPr>
              <a:buNone/>
            </a:pPr>
            <a:endParaRPr lang="en-US" sz="1900" dirty="0" smtClean="0"/>
          </a:p>
          <a:p>
            <a:r>
              <a:rPr lang="en-US" sz="1900" dirty="0" smtClean="0"/>
              <a:t>We now obtain far more underwriting information. The challenge remains tough… Typically its very complex – so how do UWs go about assessment? </a:t>
            </a:r>
          </a:p>
          <a:p>
            <a:endParaRPr lang="en-GB" dirty="0"/>
          </a:p>
        </p:txBody>
      </p:sp>
      <p:pic>
        <p:nvPicPr>
          <p:cNvPr id="4" name="Picture 3"/>
          <p:cNvPicPr>
            <a:picLocks noChangeAspect="1"/>
          </p:cNvPicPr>
          <p:nvPr/>
        </p:nvPicPr>
        <p:blipFill>
          <a:blip r:embed="rId2" cstate="print"/>
          <a:stretch>
            <a:fillRect/>
          </a:stretch>
        </p:blipFill>
        <p:spPr>
          <a:xfrm>
            <a:off x="5638800" y="1140559"/>
            <a:ext cx="2497130" cy="1303282"/>
          </a:xfrm>
          <a:prstGeom prst="rect">
            <a:avLst/>
          </a:prstGeom>
        </p:spPr>
      </p:pic>
      <p:pic>
        <p:nvPicPr>
          <p:cNvPr id="5" name="Picture 4"/>
          <p:cNvPicPr>
            <a:picLocks noChangeAspect="1"/>
          </p:cNvPicPr>
          <p:nvPr/>
        </p:nvPicPr>
        <p:blipFill>
          <a:blip r:embed="rId3" cstate="print"/>
          <a:stretch>
            <a:fillRect/>
          </a:stretch>
        </p:blipFill>
        <p:spPr>
          <a:xfrm rot="612647">
            <a:off x="5919979" y="2539133"/>
            <a:ext cx="2600362" cy="1726564"/>
          </a:xfrm>
          <a:prstGeom prst="rect">
            <a:avLst/>
          </a:prstGeom>
        </p:spPr>
      </p:pic>
      <p:pic>
        <p:nvPicPr>
          <p:cNvPr id="6" name="Picture 5"/>
          <p:cNvPicPr>
            <a:picLocks noChangeAspect="1"/>
          </p:cNvPicPr>
          <p:nvPr/>
        </p:nvPicPr>
        <p:blipFill>
          <a:blip r:embed="rId4" cstate="print"/>
          <a:stretch>
            <a:fillRect/>
          </a:stretch>
        </p:blipFill>
        <p:spPr>
          <a:xfrm>
            <a:off x="5877109" y="4348525"/>
            <a:ext cx="1711068" cy="1713175"/>
          </a:xfrm>
          <a:prstGeom prst="rect">
            <a:avLst/>
          </a:prstGeom>
          <a:ln w="12700">
            <a:solidFill>
              <a:srgbClr val="000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Construction</a:t>
            </a:r>
            <a:endParaRPr lang="en-US" dirty="0"/>
          </a:p>
        </p:txBody>
      </p:sp>
      <p:pic>
        <p:nvPicPr>
          <p:cNvPr id="4"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04800" y="1295400"/>
            <a:ext cx="3210583" cy="4959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410200" y="1143000"/>
            <a:ext cx="3202200" cy="271415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7" name="Picture 8"/>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038600" y="3429000"/>
            <a:ext cx="3354388" cy="28309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9979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Modifications</a:t>
            </a:r>
            <a:endParaRPr lang="en-GB" dirty="0"/>
          </a:p>
        </p:txBody>
      </p:sp>
      <p:pic>
        <p:nvPicPr>
          <p:cNvPr id="4" name="Picture 3"/>
          <p:cNvPicPr>
            <a:picLocks noChangeAspect="1"/>
          </p:cNvPicPr>
          <p:nvPr/>
        </p:nvPicPr>
        <p:blipFill>
          <a:blip r:embed="rId3" cstate="print"/>
          <a:srcRect b="5853"/>
          <a:stretch>
            <a:fillRect/>
          </a:stretch>
        </p:blipFill>
        <p:spPr>
          <a:xfrm>
            <a:off x="533400" y="1066800"/>
            <a:ext cx="6705600" cy="5225515"/>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Identification</a:t>
            </a:r>
            <a:endParaRPr lang="en-GB" dirty="0"/>
          </a:p>
        </p:txBody>
      </p:sp>
      <p:pic>
        <p:nvPicPr>
          <p:cNvPr id="4" name="Picture 3"/>
          <p:cNvPicPr>
            <a:picLocks noChangeAspect="1"/>
          </p:cNvPicPr>
          <p:nvPr/>
        </p:nvPicPr>
        <p:blipFill>
          <a:blip r:embed="rId3" cstate="print"/>
          <a:stretch>
            <a:fillRect/>
          </a:stretch>
        </p:blipFill>
        <p:spPr>
          <a:xfrm>
            <a:off x="757855" y="874520"/>
            <a:ext cx="3730971" cy="2165043"/>
          </a:xfrm>
          <a:prstGeom prst="rect">
            <a:avLst/>
          </a:prstGeom>
        </p:spPr>
      </p:pic>
      <p:pic>
        <p:nvPicPr>
          <p:cNvPr id="5" name="Picture 4"/>
          <p:cNvPicPr>
            <a:picLocks noChangeAspect="1"/>
          </p:cNvPicPr>
          <p:nvPr/>
        </p:nvPicPr>
        <p:blipFill>
          <a:blip r:embed="rId4" cstate="print"/>
          <a:srcRect b="4194"/>
          <a:stretch>
            <a:fillRect/>
          </a:stretch>
        </p:blipFill>
        <p:spPr>
          <a:xfrm>
            <a:off x="304800" y="2667000"/>
            <a:ext cx="6510776" cy="3581400"/>
          </a:xfrm>
          <a:prstGeom prst="rect">
            <a:avLst/>
          </a:prstGeom>
        </p:spPr>
      </p:pic>
      <p:pic>
        <p:nvPicPr>
          <p:cNvPr id="6" name="Picture 5"/>
          <p:cNvPicPr>
            <a:picLocks noChangeAspect="1"/>
          </p:cNvPicPr>
          <p:nvPr/>
        </p:nvPicPr>
        <p:blipFill>
          <a:blip r:embed="rId5" cstate="print"/>
          <a:stretch>
            <a:fillRect/>
          </a:stretch>
        </p:blipFill>
        <p:spPr>
          <a:xfrm>
            <a:off x="5446302" y="775212"/>
            <a:ext cx="3109229" cy="4133446"/>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Mitigation</a:t>
            </a:r>
            <a:endParaRPr lang="en-GB" dirty="0"/>
          </a:p>
        </p:txBody>
      </p:sp>
      <p:pic>
        <p:nvPicPr>
          <p:cNvPr id="4" name="Content Placeholder 4"/>
          <p:cNvPicPr>
            <a:picLocks noChangeAspect="1"/>
          </p:cNvPicPr>
          <p:nvPr/>
        </p:nvPicPr>
        <p:blipFill>
          <a:blip r:embed="rId3" cstate="print"/>
          <a:stretch>
            <a:fillRect/>
          </a:stretch>
        </p:blipFill>
        <p:spPr>
          <a:xfrm>
            <a:off x="4114800" y="1600200"/>
            <a:ext cx="1561972" cy="1593877"/>
          </a:xfrm>
          <a:prstGeom prst="rect">
            <a:avLst/>
          </a:prstGeom>
        </p:spPr>
      </p:pic>
      <p:sp>
        <p:nvSpPr>
          <p:cNvPr id="5" name="TextBox 4"/>
          <p:cNvSpPr txBox="1"/>
          <p:nvPr/>
        </p:nvSpPr>
        <p:spPr>
          <a:xfrm>
            <a:off x="533400" y="1688387"/>
            <a:ext cx="6389914" cy="3645613"/>
          </a:xfrm>
          <a:prstGeom prst="rect">
            <a:avLst/>
          </a:prstGeom>
          <a:noFill/>
        </p:spPr>
        <p:txBody>
          <a:bodyPr wrap="square" rtlCol="0">
            <a:spAutoFit/>
          </a:bodyPr>
          <a:lstStyle/>
          <a:p>
            <a:pPr marL="228600" indent="-228600">
              <a:lnSpc>
                <a:spcPct val="150000"/>
              </a:lnSpc>
              <a:spcBef>
                <a:spcPct val="20000"/>
              </a:spcBef>
              <a:buClr>
                <a:srgbClr val="118ACA"/>
              </a:buClr>
              <a:buFont typeface="Arial" pitchFamily="34" charset="0"/>
              <a:buChar char="•"/>
            </a:pPr>
            <a:r>
              <a:rPr lang="en-US" sz="2000" dirty="0" smtClean="0">
                <a:solidFill>
                  <a:schemeClr val="tx1">
                    <a:lumMod val="75000"/>
                    <a:lumOff val="25000"/>
                  </a:schemeClr>
                </a:solidFill>
                <a:cs typeface="Tahoma" pitchFamily="34" charset="0"/>
              </a:rPr>
              <a:t>Maintenance </a:t>
            </a:r>
            <a:endParaRPr lang="en-US" sz="2000" dirty="0">
              <a:solidFill>
                <a:schemeClr val="tx1">
                  <a:lumMod val="75000"/>
                  <a:lumOff val="25000"/>
                </a:schemeClr>
              </a:solidFill>
              <a:cs typeface="Tahoma" pitchFamily="34" charset="0"/>
            </a:endParaRPr>
          </a:p>
          <a:p>
            <a:pPr marL="228600" indent="-228600">
              <a:lnSpc>
                <a:spcPct val="150000"/>
              </a:lnSpc>
              <a:spcBef>
                <a:spcPct val="20000"/>
              </a:spcBef>
              <a:buClr>
                <a:srgbClr val="118ACA"/>
              </a:buClr>
              <a:buFont typeface="Arial" pitchFamily="34" charset="0"/>
              <a:buChar char="•"/>
            </a:pPr>
            <a:r>
              <a:rPr lang="en-US" sz="2000" dirty="0" smtClean="0">
                <a:solidFill>
                  <a:schemeClr val="tx1">
                    <a:lumMod val="75000"/>
                    <a:lumOff val="25000"/>
                  </a:schemeClr>
                </a:solidFill>
                <a:cs typeface="Tahoma" pitchFamily="34" charset="0"/>
              </a:rPr>
              <a:t>Housekeeping</a:t>
            </a:r>
            <a:endParaRPr lang="en-US" sz="2000" dirty="0">
              <a:solidFill>
                <a:schemeClr val="tx1">
                  <a:lumMod val="75000"/>
                  <a:lumOff val="25000"/>
                </a:schemeClr>
              </a:solidFill>
              <a:cs typeface="Tahoma" pitchFamily="34" charset="0"/>
            </a:endParaRPr>
          </a:p>
          <a:p>
            <a:pPr marL="228600" indent="-228600">
              <a:lnSpc>
                <a:spcPct val="150000"/>
              </a:lnSpc>
              <a:spcBef>
                <a:spcPct val="20000"/>
              </a:spcBef>
              <a:buClr>
                <a:srgbClr val="118ACA"/>
              </a:buClr>
              <a:buFont typeface="Arial" pitchFamily="34" charset="0"/>
              <a:buChar char="•"/>
            </a:pPr>
            <a:r>
              <a:rPr lang="en-US" sz="2000" dirty="0" smtClean="0">
                <a:solidFill>
                  <a:schemeClr val="tx1">
                    <a:lumMod val="75000"/>
                    <a:lumOff val="25000"/>
                  </a:schemeClr>
                </a:solidFill>
                <a:cs typeface="Tahoma" pitchFamily="34" charset="0"/>
              </a:rPr>
              <a:t>Fire </a:t>
            </a:r>
            <a:r>
              <a:rPr lang="en-US" sz="2000" dirty="0" smtClean="0">
                <a:solidFill>
                  <a:schemeClr val="tx1">
                    <a:lumMod val="75000"/>
                    <a:lumOff val="25000"/>
                  </a:schemeClr>
                </a:solidFill>
                <a:cs typeface="Tahoma" pitchFamily="34" charset="0"/>
              </a:rPr>
              <a:t>Protection</a:t>
            </a:r>
            <a:endParaRPr lang="en-US" sz="2000" dirty="0">
              <a:solidFill>
                <a:schemeClr val="tx1">
                  <a:lumMod val="75000"/>
                  <a:lumOff val="25000"/>
                </a:schemeClr>
              </a:solidFill>
              <a:cs typeface="Tahoma" pitchFamily="34" charset="0"/>
            </a:endParaRPr>
          </a:p>
          <a:p>
            <a:pPr marL="228600" indent="-228600">
              <a:lnSpc>
                <a:spcPct val="150000"/>
              </a:lnSpc>
              <a:spcBef>
                <a:spcPct val="20000"/>
              </a:spcBef>
              <a:buClr>
                <a:srgbClr val="118ACA"/>
              </a:buClr>
              <a:buFont typeface="Arial" pitchFamily="34" charset="0"/>
              <a:buChar char="•"/>
            </a:pPr>
            <a:r>
              <a:rPr lang="en-US" sz="2000" dirty="0" smtClean="0">
                <a:solidFill>
                  <a:schemeClr val="tx1">
                    <a:lumMod val="75000"/>
                    <a:lumOff val="25000"/>
                  </a:schemeClr>
                </a:solidFill>
                <a:cs typeface="Tahoma" pitchFamily="34" charset="0"/>
              </a:rPr>
              <a:t>Lightning </a:t>
            </a:r>
            <a:r>
              <a:rPr lang="en-US" sz="2000" dirty="0" smtClean="0">
                <a:solidFill>
                  <a:schemeClr val="tx1">
                    <a:lumMod val="75000"/>
                    <a:lumOff val="25000"/>
                  </a:schemeClr>
                </a:solidFill>
                <a:cs typeface="Tahoma" pitchFamily="34" charset="0"/>
              </a:rPr>
              <a:t>Protection</a:t>
            </a:r>
            <a:endParaRPr lang="en-US" sz="2000" dirty="0">
              <a:solidFill>
                <a:schemeClr val="tx1">
                  <a:lumMod val="75000"/>
                  <a:lumOff val="25000"/>
                </a:schemeClr>
              </a:solidFill>
              <a:cs typeface="Tahoma" pitchFamily="34" charset="0"/>
            </a:endParaRPr>
          </a:p>
          <a:p>
            <a:pPr marL="228600" indent="-228600">
              <a:lnSpc>
                <a:spcPct val="150000"/>
              </a:lnSpc>
              <a:spcBef>
                <a:spcPct val="20000"/>
              </a:spcBef>
              <a:buClr>
                <a:srgbClr val="118ACA"/>
              </a:buClr>
              <a:buFont typeface="Arial" pitchFamily="34" charset="0"/>
              <a:buChar char="•"/>
            </a:pPr>
            <a:r>
              <a:rPr lang="en-US" sz="2000" dirty="0" smtClean="0">
                <a:solidFill>
                  <a:schemeClr val="tx1">
                    <a:lumMod val="75000"/>
                    <a:lumOff val="25000"/>
                  </a:schemeClr>
                </a:solidFill>
                <a:cs typeface="Tahoma" pitchFamily="34" charset="0"/>
              </a:rPr>
              <a:t>Waste storage </a:t>
            </a:r>
            <a:endParaRPr lang="en-US" sz="2000" dirty="0">
              <a:solidFill>
                <a:schemeClr val="tx1">
                  <a:lumMod val="75000"/>
                  <a:lumOff val="25000"/>
                </a:schemeClr>
              </a:solidFill>
              <a:cs typeface="Tahoma" pitchFamily="34" charset="0"/>
            </a:endParaRPr>
          </a:p>
          <a:p>
            <a:pPr marL="228600" indent="-228600">
              <a:lnSpc>
                <a:spcPct val="150000"/>
              </a:lnSpc>
              <a:spcBef>
                <a:spcPct val="20000"/>
              </a:spcBef>
              <a:buClr>
                <a:srgbClr val="118ACA"/>
              </a:buClr>
              <a:buFont typeface="Arial" pitchFamily="34" charset="0"/>
              <a:buChar char="•"/>
            </a:pPr>
            <a:r>
              <a:rPr lang="en-US" sz="2000" dirty="0" smtClean="0">
                <a:solidFill>
                  <a:schemeClr val="tx1">
                    <a:lumMod val="75000"/>
                    <a:lumOff val="25000"/>
                  </a:schemeClr>
                </a:solidFill>
                <a:cs typeface="Tahoma" pitchFamily="34" charset="0"/>
              </a:rPr>
              <a:t>Fire Risk </a:t>
            </a:r>
            <a:r>
              <a:rPr lang="en-US" sz="2000" dirty="0" smtClean="0">
                <a:solidFill>
                  <a:schemeClr val="tx1">
                    <a:lumMod val="75000"/>
                    <a:lumOff val="25000"/>
                  </a:schemeClr>
                </a:solidFill>
                <a:cs typeface="Tahoma" pitchFamily="34" charset="0"/>
              </a:rPr>
              <a:t>Assessments</a:t>
            </a:r>
            <a:endParaRPr lang="en-US" sz="2000" dirty="0">
              <a:solidFill>
                <a:schemeClr val="tx1">
                  <a:lumMod val="75000"/>
                  <a:lumOff val="25000"/>
                </a:schemeClr>
              </a:solidFill>
              <a:cs typeface="Tahoma" pitchFamily="34" charset="0"/>
            </a:endParaRPr>
          </a:p>
          <a:p>
            <a:pPr marL="228600" indent="-228600">
              <a:lnSpc>
                <a:spcPct val="150000"/>
              </a:lnSpc>
              <a:spcBef>
                <a:spcPct val="20000"/>
              </a:spcBef>
              <a:buClr>
                <a:srgbClr val="118ACA"/>
              </a:buClr>
              <a:buFont typeface="Arial" pitchFamily="34" charset="0"/>
              <a:buChar char="•"/>
            </a:pPr>
            <a:r>
              <a:rPr lang="en-US" sz="2000" dirty="0" smtClean="0">
                <a:solidFill>
                  <a:schemeClr val="tx1">
                    <a:lumMod val="75000"/>
                    <a:lumOff val="25000"/>
                  </a:schemeClr>
                </a:solidFill>
                <a:cs typeface="Tahoma" pitchFamily="34" charset="0"/>
              </a:rPr>
              <a:t>Contractor Controls</a:t>
            </a:r>
          </a:p>
        </p:txBody>
      </p:sp>
      <p:pic>
        <p:nvPicPr>
          <p:cNvPr id="6" name="Picture 5"/>
          <p:cNvPicPr>
            <a:picLocks noChangeAspect="1"/>
          </p:cNvPicPr>
          <p:nvPr/>
        </p:nvPicPr>
        <p:blipFill>
          <a:blip r:embed="rId4" cstate="print"/>
          <a:stretch>
            <a:fillRect/>
          </a:stretch>
        </p:blipFill>
        <p:spPr>
          <a:xfrm>
            <a:off x="4422106" y="3276600"/>
            <a:ext cx="4112294" cy="274523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Reinsurance markets will...</a:t>
            </a:r>
            <a:endParaRPr lang="en-GB" dirty="0"/>
          </a:p>
        </p:txBody>
      </p:sp>
      <p:pic>
        <p:nvPicPr>
          <p:cNvPr id="4" name="Picture 3"/>
          <p:cNvPicPr>
            <a:picLocks noChangeAspect="1"/>
          </p:cNvPicPr>
          <p:nvPr/>
        </p:nvPicPr>
        <p:blipFill>
          <a:blip r:embed="rId2" cstate="print"/>
          <a:stretch>
            <a:fillRect/>
          </a:stretch>
        </p:blipFill>
        <p:spPr>
          <a:xfrm>
            <a:off x="4927236" y="4118704"/>
            <a:ext cx="3759564" cy="2053496"/>
          </a:xfrm>
          <a:prstGeom prst="rect">
            <a:avLst/>
          </a:prstGeom>
        </p:spPr>
      </p:pic>
      <p:sp>
        <p:nvSpPr>
          <p:cNvPr id="5" name="Up Arrow 4"/>
          <p:cNvSpPr/>
          <p:nvPr/>
        </p:nvSpPr>
        <p:spPr bwMode="auto">
          <a:xfrm>
            <a:off x="3162456" y="2398143"/>
            <a:ext cx="918928" cy="938452"/>
          </a:xfrm>
          <a:prstGeom prst="upArrow">
            <a:avLst/>
          </a:prstGeom>
          <a:solidFill>
            <a:srgbClr val="F69C00"/>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effectLst/>
            </a:endParaRPr>
          </a:p>
        </p:txBody>
      </p:sp>
      <p:sp>
        <p:nvSpPr>
          <p:cNvPr id="6" name="Rectangle 5"/>
          <p:cNvSpPr/>
          <p:nvPr/>
        </p:nvSpPr>
        <p:spPr>
          <a:xfrm>
            <a:off x="164744" y="1231998"/>
            <a:ext cx="2731139" cy="707886"/>
          </a:xfrm>
          <a:prstGeom prst="rect">
            <a:avLst/>
          </a:prstGeom>
        </p:spPr>
        <p:txBody>
          <a:bodyPr wrap="square">
            <a:spAutoFit/>
          </a:bodyPr>
          <a:lstStyle/>
          <a:p>
            <a:pPr lvl="1"/>
            <a:r>
              <a:rPr lang="en-US" sz="2000" dirty="0" smtClean="0">
                <a:solidFill>
                  <a:schemeClr val="tx1">
                    <a:lumMod val="75000"/>
                    <a:lumOff val="25000"/>
                  </a:schemeClr>
                </a:solidFill>
              </a:rPr>
              <a:t>Now decline this type of business</a:t>
            </a:r>
            <a:endParaRPr lang="en-US" sz="2000" dirty="0">
              <a:solidFill>
                <a:schemeClr val="tx1">
                  <a:lumMod val="75000"/>
                  <a:lumOff val="25000"/>
                </a:schemeClr>
              </a:solidFill>
            </a:endParaRPr>
          </a:p>
        </p:txBody>
      </p:sp>
      <p:sp>
        <p:nvSpPr>
          <p:cNvPr id="7" name="Multiply 6"/>
          <p:cNvSpPr/>
          <p:nvPr/>
        </p:nvSpPr>
        <p:spPr bwMode="auto">
          <a:xfrm>
            <a:off x="2991515" y="1053429"/>
            <a:ext cx="1180872" cy="1020535"/>
          </a:xfrm>
          <a:prstGeom prst="mathMultiply">
            <a:avLst/>
          </a:prstGeom>
          <a:solidFill>
            <a:srgbClr val="FF0000"/>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effectLst/>
            </a:endParaRPr>
          </a:p>
        </p:txBody>
      </p:sp>
      <p:sp>
        <p:nvSpPr>
          <p:cNvPr id="8" name="Rectangle 7"/>
          <p:cNvSpPr/>
          <p:nvPr/>
        </p:nvSpPr>
        <p:spPr>
          <a:xfrm>
            <a:off x="4405008" y="1371600"/>
            <a:ext cx="2681592" cy="1015663"/>
          </a:xfrm>
          <a:prstGeom prst="rect">
            <a:avLst/>
          </a:prstGeom>
        </p:spPr>
        <p:txBody>
          <a:bodyPr wrap="square">
            <a:spAutoFit/>
          </a:bodyPr>
          <a:lstStyle/>
          <a:p>
            <a:pPr lvl="1"/>
            <a:r>
              <a:rPr lang="en-US" sz="2000" dirty="0" smtClean="0">
                <a:solidFill>
                  <a:schemeClr val="tx1">
                    <a:lumMod val="75000"/>
                    <a:lumOff val="25000"/>
                  </a:schemeClr>
                </a:solidFill>
              </a:rPr>
              <a:t>Manage exposures </a:t>
            </a:r>
            <a:r>
              <a:rPr lang="en-US" sz="2000" dirty="0">
                <a:solidFill>
                  <a:schemeClr val="tx1">
                    <a:lumMod val="75000"/>
                    <a:lumOff val="25000"/>
                  </a:schemeClr>
                </a:solidFill>
              </a:rPr>
              <a:t>and reduce overall capacity</a:t>
            </a:r>
          </a:p>
        </p:txBody>
      </p:sp>
      <p:sp>
        <p:nvSpPr>
          <p:cNvPr id="9" name="Curved Left Arrow 8"/>
          <p:cNvSpPr/>
          <p:nvPr/>
        </p:nvSpPr>
        <p:spPr bwMode="auto">
          <a:xfrm>
            <a:off x="7295910" y="1371205"/>
            <a:ext cx="1325923" cy="1143395"/>
          </a:xfrm>
          <a:prstGeom prst="curvedLeftArrow">
            <a:avLst/>
          </a:prstGeom>
          <a:solidFill>
            <a:srgbClr val="009DDC"/>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effectLst/>
            </a:endParaRPr>
          </a:p>
        </p:txBody>
      </p:sp>
      <p:sp>
        <p:nvSpPr>
          <p:cNvPr id="10" name="Rectangle 9"/>
          <p:cNvSpPr/>
          <p:nvPr/>
        </p:nvSpPr>
        <p:spPr>
          <a:xfrm>
            <a:off x="4405008" y="3185226"/>
            <a:ext cx="2526260" cy="707886"/>
          </a:xfrm>
          <a:prstGeom prst="rect">
            <a:avLst/>
          </a:prstGeom>
        </p:spPr>
        <p:txBody>
          <a:bodyPr wrap="square">
            <a:spAutoFit/>
          </a:bodyPr>
          <a:lstStyle/>
          <a:p>
            <a:pPr lvl="1"/>
            <a:r>
              <a:rPr lang="en-US" sz="2000" dirty="0" smtClean="0">
                <a:solidFill>
                  <a:schemeClr val="tx1">
                    <a:lumMod val="75000"/>
                    <a:lumOff val="25000"/>
                  </a:schemeClr>
                </a:solidFill>
              </a:rPr>
              <a:t>Attaching </a:t>
            </a:r>
            <a:r>
              <a:rPr lang="en-US" sz="2000" dirty="0">
                <a:solidFill>
                  <a:schemeClr val="tx1">
                    <a:lumMod val="75000"/>
                    <a:lumOff val="25000"/>
                  </a:schemeClr>
                </a:solidFill>
              </a:rPr>
              <a:t>at higher retentions </a:t>
            </a:r>
          </a:p>
        </p:txBody>
      </p:sp>
      <p:sp>
        <p:nvSpPr>
          <p:cNvPr id="11" name="Bent Arrow 10"/>
          <p:cNvSpPr/>
          <p:nvPr/>
        </p:nvSpPr>
        <p:spPr bwMode="auto">
          <a:xfrm>
            <a:off x="7295910" y="2854720"/>
            <a:ext cx="1109305" cy="1183880"/>
          </a:xfrm>
          <a:prstGeom prst="bentArrow">
            <a:avLst/>
          </a:prstGeom>
          <a:solidFill>
            <a:srgbClr val="319B89"/>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effectLst/>
            </a:endParaRPr>
          </a:p>
        </p:txBody>
      </p:sp>
      <p:sp>
        <p:nvSpPr>
          <p:cNvPr id="12" name="Rectangle 11"/>
          <p:cNvSpPr/>
          <p:nvPr/>
        </p:nvSpPr>
        <p:spPr>
          <a:xfrm>
            <a:off x="576408" y="2437016"/>
            <a:ext cx="2224179" cy="1015663"/>
          </a:xfrm>
          <a:prstGeom prst="rect">
            <a:avLst/>
          </a:prstGeom>
        </p:spPr>
        <p:txBody>
          <a:bodyPr wrap="square">
            <a:spAutoFit/>
          </a:bodyPr>
          <a:lstStyle/>
          <a:p>
            <a:pPr>
              <a:spcBef>
                <a:spcPts val="1200"/>
              </a:spcBef>
            </a:pPr>
            <a:r>
              <a:rPr lang="en-US" sz="2000" dirty="0">
                <a:solidFill>
                  <a:schemeClr val="tx1">
                    <a:lumMod val="75000"/>
                    <a:lumOff val="25000"/>
                  </a:schemeClr>
                </a:solidFill>
              </a:rPr>
              <a:t>All </a:t>
            </a:r>
            <a:r>
              <a:rPr lang="en-US" sz="2000" dirty="0" smtClean="0">
                <a:solidFill>
                  <a:schemeClr val="tx1">
                    <a:lumMod val="75000"/>
                    <a:lumOff val="25000"/>
                  </a:schemeClr>
                </a:solidFill>
              </a:rPr>
              <a:t>increase </a:t>
            </a:r>
            <a:r>
              <a:rPr lang="en-US" sz="2000" dirty="0">
                <a:solidFill>
                  <a:schemeClr val="tx1">
                    <a:lumMod val="75000"/>
                    <a:lumOff val="25000"/>
                  </a:schemeClr>
                </a:solidFill>
              </a:rPr>
              <a:t>the costs of High rise property</a:t>
            </a:r>
          </a:p>
        </p:txBody>
      </p:sp>
      <p:sp>
        <p:nvSpPr>
          <p:cNvPr id="13" name="Rectangle 12"/>
          <p:cNvSpPr/>
          <p:nvPr/>
        </p:nvSpPr>
        <p:spPr>
          <a:xfrm>
            <a:off x="582977" y="5145810"/>
            <a:ext cx="2447401" cy="1015663"/>
          </a:xfrm>
          <a:prstGeom prst="rect">
            <a:avLst/>
          </a:prstGeom>
        </p:spPr>
        <p:txBody>
          <a:bodyPr wrap="square">
            <a:spAutoFit/>
          </a:bodyPr>
          <a:lstStyle/>
          <a:p>
            <a:pPr>
              <a:spcBef>
                <a:spcPts val="1200"/>
              </a:spcBef>
            </a:pPr>
            <a:r>
              <a:rPr lang="en-US" sz="2000" dirty="0" smtClean="0">
                <a:solidFill>
                  <a:schemeClr val="tx1">
                    <a:lumMod val="75000"/>
                    <a:lumOff val="25000"/>
                  </a:schemeClr>
                </a:solidFill>
              </a:rPr>
              <a:t>Find customers </a:t>
            </a:r>
            <a:r>
              <a:rPr lang="en-US" sz="2000" dirty="0">
                <a:solidFill>
                  <a:schemeClr val="tx1">
                    <a:lumMod val="75000"/>
                    <a:lumOff val="25000"/>
                  </a:schemeClr>
                </a:solidFill>
              </a:rPr>
              <a:t>not often aware of </a:t>
            </a:r>
            <a:r>
              <a:rPr lang="en-US" sz="2000" dirty="0" smtClean="0">
                <a:solidFill>
                  <a:schemeClr val="tx1">
                    <a:lumMod val="75000"/>
                    <a:lumOff val="25000"/>
                  </a:schemeClr>
                </a:solidFill>
              </a:rPr>
              <a:t>dynamics</a:t>
            </a:r>
            <a:endParaRPr lang="en-US" sz="2000" dirty="0">
              <a:solidFill>
                <a:schemeClr val="tx1">
                  <a:lumMod val="75000"/>
                  <a:lumOff val="25000"/>
                </a:schemeClr>
              </a:solidFill>
            </a:endParaRPr>
          </a:p>
        </p:txBody>
      </p:sp>
      <p:sp>
        <p:nvSpPr>
          <p:cNvPr id="14" name="Smiley Face 13"/>
          <p:cNvSpPr/>
          <p:nvPr/>
        </p:nvSpPr>
        <p:spPr bwMode="auto">
          <a:xfrm>
            <a:off x="3124200" y="5199392"/>
            <a:ext cx="1000191" cy="934324"/>
          </a:xfrm>
          <a:prstGeom prst="smileyFace">
            <a:avLst/>
          </a:prstGeom>
          <a:solidFill>
            <a:srgbClr val="FFC000"/>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effectLst/>
            </a:endParaRPr>
          </a:p>
        </p:txBody>
      </p:sp>
      <p:sp>
        <p:nvSpPr>
          <p:cNvPr id="15" name="Rectangle 14"/>
          <p:cNvSpPr/>
          <p:nvPr/>
        </p:nvSpPr>
        <p:spPr>
          <a:xfrm>
            <a:off x="582978" y="3940314"/>
            <a:ext cx="2099414" cy="707886"/>
          </a:xfrm>
          <a:prstGeom prst="rect">
            <a:avLst/>
          </a:prstGeom>
        </p:spPr>
        <p:txBody>
          <a:bodyPr wrap="square">
            <a:spAutoFit/>
          </a:bodyPr>
          <a:lstStyle/>
          <a:p>
            <a:pPr>
              <a:spcBef>
                <a:spcPts val="1200"/>
              </a:spcBef>
            </a:pPr>
            <a:r>
              <a:rPr lang="en-US" sz="2000" dirty="0" smtClean="0">
                <a:solidFill>
                  <a:schemeClr val="tx1">
                    <a:lumMod val="75000"/>
                    <a:lumOff val="25000"/>
                  </a:schemeClr>
                </a:solidFill>
              </a:rPr>
              <a:t>Capitalize on </a:t>
            </a:r>
            <a:r>
              <a:rPr lang="en-US" sz="2000" dirty="0">
                <a:solidFill>
                  <a:schemeClr val="tx1">
                    <a:lumMod val="75000"/>
                    <a:lumOff val="25000"/>
                  </a:schemeClr>
                </a:solidFill>
              </a:rPr>
              <a:t>hard </a:t>
            </a:r>
            <a:r>
              <a:rPr lang="en-US" sz="2000" dirty="0" smtClean="0">
                <a:solidFill>
                  <a:schemeClr val="tx1">
                    <a:lumMod val="75000"/>
                    <a:lumOff val="25000"/>
                  </a:schemeClr>
                </a:solidFill>
              </a:rPr>
              <a:t>market, in pockets</a:t>
            </a:r>
            <a:endParaRPr lang="en-US" sz="2000" dirty="0">
              <a:solidFill>
                <a:schemeClr val="tx1">
                  <a:lumMod val="75000"/>
                  <a:lumOff val="25000"/>
                </a:schemeClr>
              </a:solidFill>
            </a:endParaRPr>
          </a:p>
        </p:txBody>
      </p:sp>
      <p:sp>
        <p:nvSpPr>
          <p:cNvPr id="16" name="Quad Arrow Callout 15"/>
          <p:cNvSpPr/>
          <p:nvPr/>
        </p:nvSpPr>
        <p:spPr bwMode="auto">
          <a:xfrm>
            <a:off x="2991515" y="3783652"/>
            <a:ext cx="1180872" cy="1020535"/>
          </a:xfrm>
          <a:prstGeom prst="quadArrowCallout">
            <a:avLst/>
          </a:prstGeom>
          <a:solidFill>
            <a:srgbClr val="319B89"/>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effectLs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does this all mean?</a:t>
            </a:r>
            <a:endParaRPr lang="en-GB" dirty="0"/>
          </a:p>
        </p:txBody>
      </p:sp>
      <p:sp>
        <p:nvSpPr>
          <p:cNvPr id="3" name="Text Placeholder 2"/>
          <p:cNvSpPr>
            <a:spLocks noGrp="1"/>
          </p:cNvSpPr>
          <p:nvPr>
            <p:ph type="body" sz="quarter" idx="10"/>
          </p:nvPr>
        </p:nvSpPr>
        <p:spPr>
          <a:xfrm>
            <a:off x="381000" y="1219200"/>
            <a:ext cx="3810000" cy="4800600"/>
          </a:xfrm>
          <a:solidFill>
            <a:srgbClr val="009DDC">
              <a:alpha val="60000"/>
            </a:srgbClr>
          </a:solidFill>
          <a:ln>
            <a:noFill/>
          </a:ln>
        </p:spPr>
        <p:style>
          <a:lnRef idx="1">
            <a:schemeClr val="accent1"/>
          </a:lnRef>
          <a:fillRef idx="2">
            <a:schemeClr val="accent1"/>
          </a:fillRef>
          <a:effectRef idx="1">
            <a:schemeClr val="accent1"/>
          </a:effectRef>
          <a:fontRef idx="minor">
            <a:schemeClr val="dk1"/>
          </a:fontRef>
        </p:style>
        <p:txBody>
          <a:bodyPr/>
          <a:lstStyle/>
          <a:p>
            <a:pPr marL="0" indent="0">
              <a:spcBef>
                <a:spcPts val="0"/>
              </a:spcBef>
              <a:buNone/>
            </a:pPr>
            <a:r>
              <a:rPr lang="en-US" b="1" dirty="0" smtClean="0">
                <a:solidFill>
                  <a:schemeClr val="bg1"/>
                </a:solidFill>
              </a:rPr>
              <a:t>For Insurers</a:t>
            </a:r>
          </a:p>
          <a:p>
            <a:pPr marL="0" indent="0">
              <a:spcBef>
                <a:spcPts val="0"/>
              </a:spcBef>
              <a:buNone/>
            </a:pPr>
            <a:endParaRPr lang="en-US" u="sng" dirty="0" smtClean="0">
              <a:solidFill>
                <a:schemeClr val="bg1"/>
              </a:solidFill>
            </a:endParaRPr>
          </a:p>
          <a:p>
            <a:pPr marL="36000">
              <a:spcBef>
                <a:spcPts val="0"/>
              </a:spcBef>
              <a:buClr>
                <a:schemeClr val="bg1"/>
              </a:buClr>
            </a:pPr>
            <a:r>
              <a:rPr lang="en-US" sz="1600" dirty="0" smtClean="0">
                <a:solidFill>
                  <a:schemeClr val="bg1"/>
                </a:solidFill>
              </a:rPr>
              <a:t>No knee jerk reactions </a:t>
            </a:r>
          </a:p>
          <a:p>
            <a:pPr marL="36000">
              <a:spcBef>
                <a:spcPts val="0"/>
              </a:spcBef>
              <a:buClr>
                <a:schemeClr val="bg1"/>
              </a:buClr>
            </a:pPr>
            <a:r>
              <a:rPr lang="en-US" sz="1600" dirty="0" smtClean="0">
                <a:solidFill>
                  <a:schemeClr val="bg1"/>
                </a:solidFill>
              </a:rPr>
              <a:t>Insurers to identify key exposures</a:t>
            </a:r>
          </a:p>
          <a:p>
            <a:pPr marL="36000">
              <a:spcBef>
                <a:spcPts val="0"/>
              </a:spcBef>
              <a:buClr>
                <a:schemeClr val="bg1"/>
              </a:buClr>
            </a:pPr>
            <a:endParaRPr lang="en-US" sz="1600" dirty="0" smtClean="0">
              <a:solidFill>
                <a:schemeClr val="bg1"/>
              </a:solidFill>
            </a:endParaRPr>
          </a:p>
          <a:p>
            <a:pPr marL="36000">
              <a:spcBef>
                <a:spcPts val="0"/>
              </a:spcBef>
              <a:buClr>
                <a:schemeClr val="bg1"/>
              </a:buClr>
            </a:pPr>
            <a:r>
              <a:rPr lang="en-US" sz="1600" dirty="0" smtClean="0">
                <a:solidFill>
                  <a:schemeClr val="bg1"/>
                </a:solidFill>
              </a:rPr>
              <a:t>In-depth </a:t>
            </a:r>
            <a:r>
              <a:rPr lang="en-US" sz="1600" dirty="0" smtClean="0">
                <a:solidFill>
                  <a:schemeClr val="bg1"/>
                </a:solidFill>
              </a:rPr>
              <a:t>discussions at NB &amp; RNL</a:t>
            </a:r>
          </a:p>
          <a:p>
            <a:pPr marL="36000">
              <a:spcBef>
                <a:spcPts val="0"/>
              </a:spcBef>
              <a:buClr>
                <a:schemeClr val="bg1"/>
              </a:buClr>
            </a:pPr>
            <a:r>
              <a:rPr lang="en-US" sz="1600" dirty="0">
                <a:solidFill>
                  <a:schemeClr val="bg1"/>
                </a:solidFill>
              </a:rPr>
              <a:t>Brokers </a:t>
            </a:r>
            <a:r>
              <a:rPr lang="en-US" sz="1600" dirty="0" smtClean="0">
                <a:solidFill>
                  <a:schemeClr val="bg1"/>
                </a:solidFill>
              </a:rPr>
              <a:t>work </a:t>
            </a:r>
            <a:r>
              <a:rPr lang="en-US" sz="1600" dirty="0">
                <a:solidFill>
                  <a:schemeClr val="bg1"/>
                </a:solidFill>
              </a:rPr>
              <a:t>towards </a:t>
            </a:r>
            <a:r>
              <a:rPr lang="en-US" sz="1600" dirty="0" smtClean="0">
                <a:solidFill>
                  <a:schemeClr val="bg1"/>
                </a:solidFill>
              </a:rPr>
              <a:t>FPOR</a:t>
            </a:r>
            <a:endParaRPr lang="en-US" sz="1600" dirty="0">
              <a:solidFill>
                <a:schemeClr val="bg1"/>
              </a:solidFill>
            </a:endParaRPr>
          </a:p>
          <a:p>
            <a:pPr marL="36000">
              <a:spcBef>
                <a:spcPts val="0"/>
              </a:spcBef>
              <a:buClr>
                <a:schemeClr val="bg1"/>
              </a:buClr>
            </a:pPr>
            <a:endParaRPr lang="en-US" sz="1600" dirty="0" smtClean="0">
              <a:solidFill>
                <a:schemeClr val="bg1"/>
              </a:solidFill>
            </a:endParaRPr>
          </a:p>
          <a:p>
            <a:pPr marL="36000">
              <a:spcBef>
                <a:spcPts val="0"/>
              </a:spcBef>
              <a:buClr>
                <a:schemeClr val="bg1"/>
              </a:buClr>
            </a:pPr>
            <a:r>
              <a:rPr lang="en-US" sz="1600" dirty="0" smtClean="0">
                <a:solidFill>
                  <a:schemeClr val="bg1"/>
                </a:solidFill>
              </a:rPr>
              <a:t>Underinsurance</a:t>
            </a:r>
          </a:p>
          <a:p>
            <a:pPr marL="36000">
              <a:spcBef>
                <a:spcPts val="0"/>
              </a:spcBef>
              <a:buClr>
                <a:schemeClr val="bg1"/>
              </a:buClr>
            </a:pPr>
            <a:r>
              <a:rPr lang="en-US" sz="1600" dirty="0" smtClean="0">
                <a:solidFill>
                  <a:schemeClr val="bg1"/>
                </a:solidFill>
              </a:rPr>
              <a:t>Capacity Considerations</a:t>
            </a:r>
          </a:p>
          <a:p>
            <a:pPr marL="36000">
              <a:spcBef>
                <a:spcPts val="0"/>
              </a:spcBef>
              <a:buClr>
                <a:schemeClr val="bg1"/>
              </a:buClr>
            </a:pPr>
            <a:endParaRPr lang="en-US" dirty="0" smtClean="0">
              <a:solidFill>
                <a:schemeClr val="bg1"/>
              </a:solidFill>
            </a:endParaRPr>
          </a:p>
          <a:p>
            <a:pPr marL="36000">
              <a:spcBef>
                <a:spcPts val="0"/>
              </a:spcBef>
              <a:buClr>
                <a:schemeClr val="bg1"/>
              </a:buClr>
            </a:pPr>
            <a:r>
              <a:rPr lang="en-US" sz="1600" dirty="0" smtClean="0">
                <a:solidFill>
                  <a:schemeClr val="bg1"/>
                </a:solidFill>
              </a:rPr>
              <a:t>Increasing FAC reinsurance costs</a:t>
            </a:r>
          </a:p>
          <a:p>
            <a:pPr marL="36000">
              <a:spcBef>
                <a:spcPts val="0"/>
              </a:spcBef>
              <a:buClr>
                <a:schemeClr val="bg1"/>
              </a:buClr>
            </a:pPr>
            <a:endParaRPr lang="en-US" sz="2400" dirty="0" smtClean="0">
              <a:solidFill>
                <a:schemeClr val="bg1"/>
              </a:solidFill>
            </a:endParaRPr>
          </a:p>
          <a:p>
            <a:pPr marL="36000">
              <a:spcBef>
                <a:spcPts val="0"/>
              </a:spcBef>
              <a:buClr>
                <a:schemeClr val="bg1"/>
              </a:buClr>
            </a:pPr>
            <a:r>
              <a:rPr lang="en-US" sz="1600" dirty="0" smtClean="0">
                <a:solidFill>
                  <a:schemeClr val="bg1"/>
                </a:solidFill>
              </a:rPr>
              <a:t>Customers open RIA guidance</a:t>
            </a:r>
          </a:p>
          <a:p>
            <a:pPr marL="0" indent="0">
              <a:spcBef>
                <a:spcPts val="0"/>
              </a:spcBef>
              <a:buClr>
                <a:schemeClr val="bg1"/>
              </a:buClr>
              <a:buNone/>
            </a:pPr>
            <a:endParaRPr lang="en-US" dirty="0" smtClean="0">
              <a:solidFill>
                <a:schemeClr val="bg1"/>
              </a:solidFill>
            </a:endParaRPr>
          </a:p>
          <a:p>
            <a:pPr marL="36000">
              <a:spcBef>
                <a:spcPts val="0"/>
              </a:spcBef>
              <a:buClr>
                <a:schemeClr val="bg1"/>
              </a:buClr>
            </a:pPr>
            <a:r>
              <a:rPr lang="en-US" sz="1600" dirty="0" smtClean="0">
                <a:solidFill>
                  <a:schemeClr val="bg1"/>
                </a:solidFill>
              </a:rPr>
              <a:t>Tightening UW controls</a:t>
            </a:r>
          </a:p>
          <a:p>
            <a:pPr marL="36000">
              <a:spcBef>
                <a:spcPts val="0"/>
              </a:spcBef>
              <a:buClr>
                <a:schemeClr val="bg1"/>
              </a:buClr>
            </a:pPr>
            <a:r>
              <a:rPr lang="en-US" sz="1600" dirty="0" smtClean="0">
                <a:solidFill>
                  <a:schemeClr val="bg1"/>
                </a:solidFill>
              </a:rPr>
              <a:t>Evaluating our EML Adequacy</a:t>
            </a:r>
          </a:p>
        </p:txBody>
      </p:sp>
      <p:sp>
        <p:nvSpPr>
          <p:cNvPr id="4" name="Text Placeholder 2"/>
          <p:cNvSpPr txBox="1">
            <a:spLocks/>
          </p:cNvSpPr>
          <p:nvPr/>
        </p:nvSpPr>
        <p:spPr>
          <a:xfrm>
            <a:off x="4876800" y="1219200"/>
            <a:ext cx="3886200" cy="4800600"/>
          </a:xfrm>
          <a:prstGeom prst="rect">
            <a:avLst/>
          </a:prstGeom>
          <a:solidFill>
            <a:srgbClr val="319B89">
              <a:alpha val="60000"/>
            </a:srgbClr>
          </a:solidFill>
          <a:ln>
            <a:noFill/>
          </a:ln>
        </p:spPr>
        <p:style>
          <a:lnRef idx="1">
            <a:schemeClr val="accent5"/>
          </a:lnRef>
          <a:fillRef idx="2">
            <a:schemeClr val="accent5"/>
          </a:fillRef>
          <a:effectRef idx="1">
            <a:schemeClr val="accent5"/>
          </a:effectRef>
          <a:fontRef idx="minor">
            <a:schemeClr val="dk1"/>
          </a:fontRef>
        </p:style>
        <p:txBody>
          <a:bodyPr/>
          <a:lstStyle>
            <a:lvl1pPr marL="228600" indent="-228600" algn="l" defTabSz="914400" rtl="0" eaLnBrk="1" latinLnBrk="0" hangingPunct="1">
              <a:spcBef>
                <a:spcPct val="20000"/>
              </a:spcBef>
              <a:buClr>
                <a:srgbClr val="118ACA"/>
              </a:buClr>
              <a:buFont typeface="Arial" pitchFamily="34" charset="0"/>
              <a:buChar char="•"/>
              <a:defRPr lang="en-US" sz="2000" b="0" kern="1200">
                <a:solidFill>
                  <a:schemeClr val="tx1">
                    <a:lumMod val="75000"/>
                    <a:lumOff val="25000"/>
                  </a:schemeClr>
                </a:solidFill>
                <a:effectLst/>
                <a:latin typeface="+mn-lt"/>
                <a:ea typeface="+mn-ea"/>
                <a:cs typeface="Tahoma" pitchFamily="34" charset="0"/>
              </a:defRPr>
            </a:lvl1pPr>
            <a:lvl2pPr marL="548640" indent="-228600" algn="l" defTabSz="914400" rtl="0" eaLnBrk="1" latinLnBrk="0" hangingPunct="1">
              <a:spcBef>
                <a:spcPct val="20000"/>
              </a:spcBef>
              <a:buClr>
                <a:srgbClr val="118ACA"/>
              </a:buClr>
              <a:buFont typeface="Arial" pitchFamily="34" charset="0"/>
              <a:buChar char="–"/>
              <a:defRPr lang="en-US" sz="2000" kern="1200">
                <a:solidFill>
                  <a:schemeClr val="tx1">
                    <a:lumMod val="75000"/>
                    <a:lumOff val="25000"/>
                  </a:schemeClr>
                </a:solidFill>
                <a:latin typeface="+mn-lt"/>
                <a:ea typeface="+mn-ea"/>
                <a:cs typeface="Tahoma" pitchFamily="34" charset="0"/>
              </a:defRPr>
            </a:lvl2pPr>
            <a:lvl3pPr marL="822960" indent="-182880" algn="l" defTabSz="914400" rtl="0" eaLnBrk="1" latinLnBrk="0" hangingPunct="1">
              <a:spcBef>
                <a:spcPct val="20000"/>
              </a:spcBef>
              <a:buClr>
                <a:srgbClr val="118ACA"/>
              </a:buClr>
              <a:buFont typeface="Calibri" panose="020F0502020204030204" pitchFamily="34" charset="0"/>
              <a:buChar char="◦"/>
              <a:defRPr lang="en-US" sz="1800" kern="1200">
                <a:solidFill>
                  <a:schemeClr val="tx1">
                    <a:lumMod val="75000"/>
                    <a:lumOff val="25000"/>
                  </a:schemeClr>
                </a:solidFill>
                <a:latin typeface="+mn-lt"/>
                <a:ea typeface="+mn-ea"/>
                <a:cs typeface="Tahoma" pitchFamily="34" charset="0"/>
              </a:defRPr>
            </a:lvl3pPr>
            <a:lvl4pPr marL="1097280" indent="-182880" algn="l" defTabSz="914400" rtl="0" eaLnBrk="1" latinLnBrk="0" hangingPunct="1">
              <a:spcBef>
                <a:spcPct val="20000"/>
              </a:spcBef>
              <a:buClr>
                <a:srgbClr val="118ACA"/>
              </a:buClr>
              <a:buFont typeface="Calibri" panose="020F0502020204030204" pitchFamily="34" charset="0"/>
              <a:buChar char="-"/>
              <a:defRPr lang="en-US" sz="1800" kern="1200">
                <a:solidFill>
                  <a:schemeClr val="tx1">
                    <a:lumMod val="75000"/>
                    <a:lumOff val="25000"/>
                  </a:schemeClr>
                </a:solidFill>
                <a:latin typeface="+mn-lt"/>
                <a:ea typeface="+mn-ea"/>
                <a:cs typeface="Tahoma" pitchFamily="34" charset="0"/>
              </a:defRPr>
            </a:lvl4pPr>
            <a:lvl5pPr marL="1371600" indent="-182880" algn="l" defTabSz="914400" rtl="0" eaLnBrk="1" latinLnBrk="0" hangingPunct="1">
              <a:spcBef>
                <a:spcPct val="20000"/>
              </a:spcBef>
              <a:buClr>
                <a:srgbClr val="118ACA"/>
              </a:buClr>
              <a:buFont typeface="Calibri" panose="020F0502020204030204" pitchFamily="34" charset="0"/>
              <a:buChar char="▪"/>
              <a:defRPr lang="en-US" sz="1800" kern="1200">
                <a:solidFill>
                  <a:schemeClr val="tx1">
                    <a:lumMod val="75000"/>
                    <a:lumOff val="25000"/>
                  </a:schemeClr>
                </a:solidFill>
                <a:latin typeface="+mn-lt"/>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b="1" dirty="0" smtClean="0">
                <a:solidFill>
                  <a:schemeClr val="bg1"/>
                </a:solidFill>
              </a:rPr>
              <a:t>For You</a:t>
            </a:r>
          </a:p>
          <a:p>
            <a:endParaRPr lang="en-GB" sz="1400" dirty="0" smtClean="0">
              <a:solidFill>
                <a:schemeClr val="bg1"/>
              </a:solidFill>
            </a:endParaRPr>
          </a:p>
          <a:p>
            <a:pPr>
              <a:buClr>
                <a:schemeClr val="bg1"/>
              </a:buClr>
            </a:pPr>
            <a:r>
              <a:rPr lang="en-GB" sz="1600" dirty="0">
                <a:solidFill>
                  <a:schemeClr val="bg1"/>
                </a:solidFill>
              </a:rPr>
              <a:t>Risk Assessments – </a:t>
            </a:r>
            <a:r>
              <a:rPr lang="en-GB" sz="1600" dirty="0" smtClean="0">
                <a:solidFill>
                  <a:schemeClr val="bg1"/>
                </a:solidFill>
              </a:rPr>
              <a:t>proactive as possible</a:t>
            </a:r>
          </a:p>
          <a:p>
            <a:pPr>
              <a:buClr>
                <a:schemeClr val="bg1"/>
              </a:buClr>
            </a:pPr>
            <a:endParaRPr lang="en-GB" dirty="0" smtClean="0">
              <a:solidFill>
                <a:schemeClr val="bg1"/>
              </a:solidFill>
            </a:endParaRPr>
          </a:p>
          <a:p>
            <a:pPr>
              <a:buClr>
                <a:schemeClr val="bg1"/>
              </a:buClr>
            </a:pPr>
            <a:r>
              <a:rPr lang="en-GB" sz="1600" dirty="0" smtClean="0">
                <a:solidFill>
                  <a:schemeClr val="bg1"/>
                </a:solidFill>
              </a:rPr>
              <a:t>Patience with our questions, it may take longer than last year…</a:t>
            </a:r>
          </a:p>
          <a:p>
            <a:pPr>
              <a:buClr>
                <a:schemeClr val="bg1"/>
              </a:buClr>
            </a:pPr>
            <a:endParaRPr lang="en-GB" dirty="0" smtClean="0">
              <a:solidFill>
                <a:schemeClr val="bg1"/>
              </a:solidFill>
            </a:endParaRPr>
          </a:p>
          <a:p>
            <a:pPr>
              <a:buClr>
                <a:schemeClr val="bg1"/>
              </a:buClr>
            </a:pPr>
            <a:r>
              <a:rPr lang="en-GB" sz="1600" dirty="0" smtClean="0">
                <a:solidFill>
                  <a:schemeClr val="bg1"/>
                </a:solidFill>
              </a:rPr>
              <a:t>Valuation Programmes and Loss Limits</a:t>
            </a:r>
            <a:endParaRPr lang="en-GB" sz="1600" dirty="0">
              <a:solidFill>
                <a:schemeClr val="bg1"/>
              </a:solidFill>
            </a:endParaRPr>
          </a:p>
          <a:p>
            <a:pPr>
              <a:buClr>
                <a:schemeClr val="bg1"/>
              </a:buClr>
            </a:pPr>
            <a:endParaRPr lang="en-GB" dirty="0" smtClean="0">
              <a:solidFill>
                <a:schemeClr val="bg1"/>
              </a:solidFill>
            </a:endParaRPr>
          </a:p>
          <a:p>
            <a:pPr>
              <a:buClr>
                <a:schemeClr val="bg1"/>
              </a:buClr>
            </a:pPr>
            <a:r>
              <a:rPr lang="en-GB" sz="1600" dirty="0" smtClean="0">
                <a:solidFill>
                  <a:schemeClr val="bg1"/>
                </a:solidFill>
              </a:rPr>
              <a:t>Tenants may see premium increases</a:t>
            </a:r>
          </a:p>
          <a:p>
            <a:pPr>
              <a:buClr>
                <a:schemeClr val="bg1"/>
              </a:buClr>
            </a:pPr>
            <a:endParaRPr lang="en-GB" sz="1600" dirty="0">
              <a:solidFill>
                <a:schemeClr val="bg1"/>
              </a:solidFill>
            </a:endParaRPr>
          </a:p>
          <a:p>
            <a:pPr>
              <a:buClr>
                <a:schemeClr val="bg1"/>
              </a:buClr>
            </a:pPr>
            <a:r>
              <a:rPr lang="en-GB" sz="1600" dirty="0" smtClean="0">
                <a:solidFill>
                  <a:schemeClr val="bg1"/>
                </a:solidFill>
              </a:rPr>
              <a:t>Risk Improvement Actions– requirements to be completed</a:t>
            </a:r>
          </a:p>
          <a:p>
            <a:pPr>
              <a:buClr>
                <a:schemeClr val="bg1"/>
              </a:buClr>
            </a:pPr>
            <a:endParaRPr lang="en-GB" sz="1050" dirty="0" smtClean="0">
              <a:solidFill>
                <a:schemeClr val="bg1"/>
              </a:solidFill>
            </a:endParaRPr>
          </a:p>
          <a:p>
            <a:pPr>
              <a:buClr>
                <a:schemeClr val="bg1"/>
              </a:buClr>
            </a:pPr>
            <a:r>
              <a:rPr lang="en-GB" sz="1600" dirty="0" smtClean="0">
                <a:solidFill>
                  <a:schemeClr val="bg1"/>
                </a:solidFill>
              </a:rPr>
              <a:t>Insurer partners – the whole proposition is important</a:t>
            </a:r>
          </a:p>
          <a:p>
            <a:endParaRPr lang="en-GB" sz="1600" dirty="0" smtClean="0">
              <a:solidFill>
                <a:schemeClr val="bg1"/>
              </a:solidFill>
            </a:endParaRPr>
          </a:p>
        </p:txBody>
      </p:sp>
      <p:sp>
        <p:nvSpPr>
          <p:cNvPr id="5" name="Right Arrow 4"/>
          <p:cNvSpPr/>
          <p:nvPr/>
        </p:nvSpPr>
        <p:spPr>
          <a:xfrm>
            <a:off x="4267200" y="1905000"/>
            <a:ext cx="533400" cy="381000"/>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4267200" y="2590800"/>
            <a:ext cx="533400" cy="381000"/>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4267200" y="3352800"/>
            <a:ext cx="533400" cy="381000"/>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4267200" y="4038600"/>
            <a:ext cx="533400" cy="381000"/>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4267200" y="4648200"/>
            <a:ext cx="533400" cy="381000"/>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4267200" y="5334000"/>
            <a:ext cx="533400" cy="381000"/>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THANK YOU - QUESTIONS</a:t>
            </a:r>
            <a:endParaRPr lang="en-GB"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rcRect b="3382"/>
          <a:stretch>
            <a:fillRect/>
          </a:stretch>
        </p:blipFill>
        <p:spPr>
          <a:xfrm>
            <a:off x="-31485" y="1447800"/>
            <a:ext cx="9144000" cy="4919880"/>
          </a:xfrm>
          <a:prstGeom prst="rect">
            <a:avLst/>
          </a:prstGeom>
        </p:spPr>
      </p:pic>
      <p:pic>
        <p:nvPicPr>
          <p:cNvPr id="5" name="Picture 4" descr="Sedgwick transparent logo.png"/>
          <p:cNvPicPr>
            <a:picLocks noChangeAspect="1"/>
          </p:cNvPicPr>
          <p:nvPr/>
        </p:nvPicPr>
        <p:blipFill>
          <a:blip r:embed="rId3" cstate="print"/>
          <a:stretch>
            <a:fillRect/>
          </a:stretch>
        </p:blipFill>
        <p:spPr>
          <a:xfrm>
            <a:off x="4114800" y="2847840"/>
            <a:ext cx="3061718" cy="2865647"/>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770C17822F49488E987D29C95B97EE" ma:contentTypeVersion="10" ma:contentTypeDescription="Create a new document." ma:contentTypeScope="" ma:versionID="430adbbc18801fb793019b196e63a3b4">
  <xsd:schema xmlns:xsd="http://www.w3.org/2001/XMLSchema" xmlns:xs="http://www.w3.org/2001/XMLSchema" xmlns:p="http://schemas.microsoft.com/office/2006/metadata/properties" xmlns:ns2="1828f553-e118-4152-827c-dbad22e505ba" xmlns:ns3="aa51fc51-03ed-453a-a6ef-4827ed2efde5" targetNamespace="http://schemas.microsoft.com/office/2006/metadata/properties" ma:root="true" ma:fieldsID="b06d8c34e630c45e4bd2bca9710ff6cb" ns2:_="" ns3:_="">
    <xsd:import namespace="1828f553-e118-4152-827c-dbad22e505ba"/>
    <xsd:import namespace="aa51fc51-03ed-453a-a6ef-4827ed2efde5"/>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28f553-e118-4152-827c-dbad22e505b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51fc51-03ed-453a-a6ef-4827ed2efde5"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95F4CE4-5165-43DF-AAB1-96A685669762}"/>
</file>

<file path=customXml/itemProps2.xml><?xml version="1.0" encoding="utf-8"?>
<ds:datastoreItem xmlns:ds="http://schemas.openxmlformats.org/officeDocument/2006/customXml" ds:itemID="{A6DCF1C5-2608-4BD7-9683-2BB0E81B3495}"/>
</file>

<file path=customXml/itemProps3.xml><?xml version="1.0" encoding="utf-8"?>
<ds:datastoreItem xmlns:ds="http://schemas.openxmlformats.org/officeDocument/2006/customXml" ds:itemID="{1A35AADE-E966-4F63-908D-94538BBC6EFC}"/>
</file>

<file path=docProps/app.xml><?xml version="1.0" encoding="utf-8"?>
<Properties xmlns="http://schemas.openxmlformats.org/officeDocument/2006/extended-properties" xmlns:vt="http://schemas.openxmlformats.org/officeDocument/2006/docPropsVTypes">
  <Template/>
  <TotalTime>1211</TotalTime>
  <Words>2243</Words>
  <Application>Microsoft Office PowerPoint</Application>
  <PresentationFormat>On-screen Show (4:3)</PresentationFormat>
  <Paragraphs>306</Paragraphs>
  <Slides>32</Slides>
  <Notes>17</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1_Office Theme</vt:lpstr>
      <vt:lpstr>Property Losses</vt:lpstr>
      <vt:lpstr>Agenda</vt:lpstr>
      <vt:lpstr>Slide 3</vt:lpstr>
      <vt:lpstr>Action Plan – immediate thoughts</vt:lpstr>
      <vt:lpstr>Action Plan – immediate thoughts</vt:lpstr>
      <vt:lpstr>Address Downtown Dubai</vt:lpstr>
      <vt:lpstr>Slide 7</vt:lpstr>
      <vt:lpstr>We discover why…</vt:lpstr>
      <vt:lpstr>We discover why…</vt:lpstr>
      <vt:lpstr>Slide 10</vt:lpstr>
      <vt:lpstr>We discover why…</vt:lpstr>
      <vt:lpstr>We discover why…</vt:lpstr>
      <vt:lpstr>We discover why</vt:lpstr>
      <vt:lpstr>Slide 14</vt:lpstr>
      <vt:lpstr>The Landscape of legislation- and how it has changed</vt:lpstr>
      <vt:lpstr>Building Regulations</vt:lpstr>
      <vt:lpstr>Building Regulations</vt:lpstr>
      <vt:lpstr>Building Regulations</vt:lpstr>
      <vt:lpstr>Approved Documents</vt:lpstr>
      <vt:lpstr>Approved Documents – high rise buildings</vt:lpstr>
      <vt:lpstr>Legislation elsewhere...</vt:lpstr>
      <vt:lpstr>Comparisons</vt:lpstr>
      <vt:lpstr>Slide 23</vt:lpstr>
      <vt:lpstr>So what does it all mean for our Industry?</vt:lpstr>
      <vt:lpstr>The Change…. Underwriting Information</vt:lpstr>
      <vt:lpstr>Construction</vt:lpstr>
      <vt:lpstr>Modifications</vt:lpstr>
      <vt:lpstr>Identification</vt:lpstr>
      <vt:lpstr>Mitigation</vt:lpstr>
      <vt:lpstr>Reinsurance markets will...</vt:lpstr>
      <vt:lpstr>What does this all mean?</vt:lpstr>
      <vt:lpstr>THANK YOU - QUESTIONS</vt:lpstr>
    </vt:vector>
  </TitlesOfParts>
  <Company>Sedgwick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Security protocols</dc:title>
  <dc:creator>Waites, Karen W.</dc:creator>
  <cp:lastModifiedBy>Cunningham Lindsey</cp:lastModifiedBy>
  <cp:revision>161</cp:revision>
  <dcterms:created xsi:type="dcterms:W3CDTF">2014-12-02T20:26:26Z</dcterms:created>
  <dcterms:modified xsi:type="dcterms:W3CDTF">2018-06-06T12:30:54Z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0x0101002F770C17822F49488E987D29C95B97EE</vt:lpwstr>
  </property>
</Properties>
</file>